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64" r:id="rId4"/>
  </p:sldMasterIdLst>
  <p:notesMasterIdLst>
    <p:notesMasterId r:id="rId35"/>
  </p:notesMasterIdLst>
  <p:handoutMasterIdLst>
    <p:handoutMasterId r:id="rId36"/>
  </p:handoutMasterIdLst>
  <p:sldIdLst>
    <p:sldId id="256" r:id="rId5"/>
    <p:sldId id="470" r:id="rId6"/>
    <p:sldId id="499" r:id="rId7"/>
    <p:sldId id="501" r:id="rId8"/>
    <p:sldId id="502" r:id="rId9"/>
    <p:sldId id="503" r:id="rId10"/>
    <p:sldId id="504" r:id="rId11"/>
    <p:sldId id="508" r:id="rId12"/>
    <p:sldId id="507" r:id="rId13"/>
    <p:sldId id="509" r:id="rId14"/>
    <p:sldId id="506" r:id="rId15"/>
    <p:sldId id="513" r:id="rId16"/>
    <p:sldId id="510" r:id="rId17"/>
    <p:sldId id="512" r:id="rId18"/>
    <p:sldId id="516" r:id="rId19"/>
    <p:sldId id="521" r:id="rId20"/>
    <p:sldId id="520" r:id="rId21"/>
    <p:sldId id="519" r:id="rId22"/>
    <p:sldId id="518" r:id="rId23"/>
    <p:sldId id="517" r:id="rId24"/>
    <p:sldId id="526" r:id="rId25"/>
    <p:sldId id="525" r:id="rId26"/>
    <p:sldId id="524" r:id="rId27"/>
    <p:sldId id="523" r:id="rId28"/>
    <p:sldId id="522" r:id="rId29"/>
    <p:sldId id="529" r:id="rId30"/>
    <p:sldId id="528" r:id="rId31"/>
    <p:sldId id="532" r:id="rId32"/>
    <p:sldId id="531" r:id="rId33"/>
    <p:sldId id="269" r:id="rId34"/>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993300"/>
    <a:srgbClr val="CC6600"/>
    <a:srgbClr val="FF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301B821-A1FF-4177-AEE7-76D212191A09}">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79" autoAdjust="0"/>
    <p:restoredTop sz="94660"/>
  </p:normalViewPr>
  <p:slideViewPr>
    <p:cSldViewPr snapToGrid="0">
      <p:cViewPr>
        <p:scale>
          <a:sx n="125" d="100"/>
          <a:sy n="125" d="100"/>
        </p:scale>
        <p:origin x="210" y="360"/>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notesViewPr>
    <p:cSldViewPr snapToGrid="0">
      <p:cViewPr varScale="1">
        <p:scale>
          <a:sx n="78" d="100"/>
          <a:sy n="78" d="100"/>
        </p:scale>
        <p:origin x="-20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manualLayout>
          <c:layoutTarget val="inner"/>
          <c:xMode val="edge"/>
          <c:yMode val="edge"/>
          <c:x val="0.38519550126327762"/>
          <c:y val="0"/>
          <c:w val="0.59767054235043071"/>
          <c:h val="0.97210975689096268"/>
        </c:manualLayout>
      </c:layout>
      <c:barChart>
        <c:barDir val="bar"/>
        <c:grouping val="clustered"/>
        <c:varyColors val="0"/>
        <c:ser>
          <c:idx val="0"/>
          <c:order val="0"/>
          <c:tx>
            <c:strRef>
              <c:f>Sheet1!$A$2</c:f>
              <c:strCache>
                <c:ptCount val="1"/>
                <c:pt idx="0">
                  <c:v>Potato Wedges </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Sheet1!$B$1</c:f>
              <c:strCache>
                <c:ptCount val="1"/>
                <c:pt idx="0">
                  <c:v>2010</c:v>
                </c:pt>
              </c:strCache>
            </c:strRef>
          </c:cat>
          <c:val>
            <c:numRef>
              <c:f>Sheet1!$B$2</c:f>
              <c:numCache>
                <c:formatCode>0.0%</c:formatCode>
                <c:ptCount val="1"/>
                <c:pt idx="0">
                  <c:v>3.0000000000000014E-3</c:v>
                </c:pt>
              </c:numCache>
            </c:numRef>
          </c:val>
        </c:ser>
        <c:ser>
          <c:idx val="1"/>
          <c:order val="1"/>
          <c:tx>
            <c:strRef>
              <c:f>Sheet1!$A$3</c:f>
              <c:strCache>
                <c:ptCount val="1"/>
                <c:pt idx="0">
                  <c:v>Baked Potato </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Sheet1!$B$1</c:f>
              <c:strCache>
                <c:ptCount val="1"/>
                <c:pt idx="0">
                  <c:v>2010</c:v>
                </c:pt>
              </c:strCache>
            </c:strRef>
          </c:cat>
          <c:val>
            <c:numRef>
              <c:f>Sheet1!$B$3</c:f>
              <c:numCache>
                <c:formatCode>0.0%</c:formatCode>
                <c:ptCount val="1"/>
                <c:pt idx="0">
                  <c:v>3.0000000000000014E-3</c:v>
                </c:pt>
              </c:numCache>
            </c:numRef>
          </c:val>
        </c:ser>
        <c:ser>
          <c:idx val="2"/>
          <c:order val="2"/>
          <c:tx>
            <c:strRef>
              <c:f>Sheet1!$A$4</c:f>
              <c:strCache>
                <c:ptCount val="1"/>
                <c:pt idx="0">
                  <c:v>Steak Fries</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Sheet1!$B$1</c:f>
              <c:strCache>
                <c:ptCount val="1"/>
                <c:pt idx="0">
                  <c:v>2010</c:v>
                </c:pt>
              </c:strCache>
            </c:strRef>
          </c:cat>
          <c:val>
            <c:numRef>
              <c:f>Sheet1!$B$4</c:f>
              <c:numCache>
                <c:formatCode>0.0%</c:formatCode>
                <c:ptCount val="1"/>
                <c:pt idx="0">
                  <c:v>6.0000000000000027E-3</c:v>
                </c:pt>
              </c:numCache>
            </c:numRef>
          </c:val>
        </c:ser>
        <c:ser>
          <c:idx val="3"/>
          <c:order val="3"/>
          <c:tx>
            <c:strRef>
              <c:f>Sheet1!$A$5</c:f>
              <c:strCache>
                <c:ptCount val="1"/>
                <c:pt idx="0">
                  <c:v>Curly Fries</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Sheet1!$B$1</c:f>
              <c:strCache>
                <c:ptCount val="1"/>
                <c:pt idx="0">
                  <c:v>2010</c:v>
                </c:pt>
              </c:strCache>
            </c:strRef>
          </c:cat>
          <c:val>
            <c:numRef>
              <c:f>Sheet1!$B$5</c:f>
              <c:numCache>
                <c:formatCode>0.0%</c:formatCode>
                <c:ptCount val="1"/>
                <c:pt idx="0">
                  <c:v>7.0000000000000027E-3</c:v>
                </c:pt>
              </c:numCache>
            </c:numRef>
          </c:val>
        </c:ser>
        <c:ser>
          <c:idx val="4"/>
          <c:order val="4"/>
          <c:tx>
            <c:strRef>
              <c:f>Sheet1!$A$6</c:f>
              <c:strCache>
                <c:ptCount val="1"/>
                <c:pt idx="0">
                  <c:v>Sweet Potato Fries </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Sheet1!$B$1</c:f>
              <c:strCache>
                <c:ptCount val="1"/>
                <c:pt idx="0">
                  <c:v>2010</c:v>
                </c:pt>
              </c:strCache>
            </c:strRef>
          </c:cat>
          <c:val>
            <c:numRef>
              <c:f>Sheet1!$B$6</c:f>
              <c:numCache>
                <c:formatCode>0.0%</c:formatCode>
                <c:ptCount val="1"/>
                <c:pt idx="0">
                  <c:v>8.0000000000000054E-3</c:v>
                </c:pt>
              </c:numCache>
            </c:numRef>
          </c:val>
        </c:ser>
        <c:ser>
          <c:idx val="5"/>
          <c:order val="5"/>
          <c:tx>
            <c:strRef>
              <c:f>Sheet1!$A$7</c:f>
              <c:strCache>
                <c:ptCount val="1"/>
                <c:pt idx="0">
                  <c:v>Waffle Fries / Cross Cut Fries</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Sheet1!$B$1</c:f>
              <c:strCache>
                <c:ptCount val="1"/>
                <c:pt idx="0">
                  <c:v>2010</c:v>
                </c:pt>
              </c:strCache>
            </c:strRef>
          </c:cat>
          <c:val>
            <c:numRef>
              <c:f>Sheet1!$B$7</c:f>
              <c:numCache>
                <c:formatCode>0.0%</c:formatCode>
                <c:ptCount val="1"/>
                <c:pt idx="0">
                  <c:v>8.0000000000000054E-3</c:v>
                </c:pt>
              </c:numCache>
            </c:numRef>
          </c:val>
        </c:ser>
        <c:ser>
          <c:idx val="6"/>
          <c:order val="6"/>
          <c:tx>
            <c:strRef>
              <c:f>Sheet1!$A$8</c:f>
              <c:strCache>
                <c:ptCount val="1"/>
                <c:pt idx="0">
                  <c:v>Shoestring Fries (potatoes) </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Sheet1!$B$1</c:f>
              <c:strCache>
                <c:ptCount val="1"/>
                <c:pt idx="0">
                  <c:v>2010</c:v>
                </c:pt>
              </c:strCache>
            </c:strRef>
          </c:cat>
          <c:val>
            <c:numRef>
              <c:f>Sheet1!$B$8</c:f>
              <c:numCache>
                <c:formatCode>0.0%</c:formatCode>
                <c:ptCount val="1"/>
                <c:pt idx="0">
                  <c:v>1.6000000000000007E-2</c:v>
                </c:pt>
              </c:numCache>
            </c:numRef>
          </c:val>
        </c:ser>
        <c:ser>
          <c:idx val="7"/>
          <c:order val="7"/>
          <c:tx>
            <c:strRef>
              <c:f>Sheet1!$A$9</c:f>
              <c:strCache>
                <c:ptCount val="1"/>
                <c:pt idx="0">
                  <c:v>Hashbrown Potatoes </c:v>
                </c:pt>
              </c:strCache>
            </c:strRef>
          </c:tx>
          <c:invertIfNegative val="0"/>
          <c:dLbls>
            <c:txPr>
              <a:bodyPr/>
              <a:lstStyle/>
              <a:p>
                <a:pPr>
                  <a:defRPr sz="1400"/>
                </a:pPr>
                <a:endParaRPr lang="en-US"/>
              </a:p>
            </c:txPr>
            <c:showLegendKey val="0"/>
            <c:showVal val="1"/>
            <c:showCatName val="0"/>
            <c:showSerName val="0"/>
            <c:showPercent val="0"/>
            <c:showBubbleSize val="0"/>
            <c:showLeaderLines val="0"/>
          </c:dLbls>
          <c:cat>
            <c:strRef>
              <c:f>Sheet1!$B$1</c:f>
              <c:strCache>
                <c:ptCount val="1"/>
                <c:pt idx="0">
                  <c:v>2010</c:v>
                </c:pt>
              </c:strCache>
            </c:strRef>
          </c:cat>
          <c:val>
            <c:numRef>
              <c:f>Sheet1!$B$9</c:f>
              <c:numCache>
                <c:formatCode>0.0%</c:formatCode>
                <c:ptCount val="1"/>
                <c:pt idx="0">
                  <c:v>1.6000000000000007E-2</c:v>
                </c:pt>
              </c:numCache>
            </c:numRef>
          </c:val>
        </c:ser>
        <c:ser>
          <c:idx val="8"/>
          <c:order val="8"/>
          <c:tx>
            <c:strRef>
              <c:f>Sheet1!$A$10</c:f>
              <c:strCache>
                <c:ptCount val="1"/>
                <c:pt idx="0">
                  <c:v>Potato Salad </c:v>
                </c:pt>
              </c:strCache>
            </c:strRef>
          </c:tx>
          <c:invertIfNegative val="0"/>
          <c:dLbls>
            <c:txPr>
              <a:bodyPr/>
              <a:lstStyle/>
              <a:p>
                <a:pPr>
                  <a:defRPr sz="1400"/>
                </a:pPr>
                <a:endParaRPr lang="en-US"/>
              </a:p>
            </c:txPr>
            <c:showLegendKey val="0"/>
            <c:showVal val="1"/>
            <c:showCatName val="0"/>
            <c:showSerName val="0"/>
            <c:showPercent val="0"/>
            <c:showBubbleSize val="0"/>
            <c:showLeaderLines val="0"/>
          </c:dLbls>
          <c:cat>
            <c:strRef>
              <c:f>Sheet1!$B$1</c:f>
              <c:strCache>
                <c:ptCount val="1"/>
                <c:pt idx="0">
                  <c:v>2010</c:v>
                </c:pt>
              </c:strCache>
            </c:strRef>
          </c:cat>
          <c:val>
            <c:numRef>
              <c:f>Sheet1!$B$10</c:f>
              <c:numCache>
                <c:formatCode>0.0%</c:formatCode>
                <c:ptCount val="1"/>
                <c:pt idx="0">
                  <c:v>2.1000000000000008E-2</c:v>
                </c:pt>
              </c:numCache>
            </c:numRef>
          </c:val>
        </c:ser>
        <c:ser>
          <c:idx val="9"/>
          <c:order val="9"/>
          <c:tx>
            <c:strRef>
              <c:f>Sheet1!$A$11</c:f>
              <c:strCache>
                <c:ptCount val="1"/>
                <c:pt idx="0">
                  <c:v>Mashed Potatoes </c:v>
                </c:pt>
              </c:strCache>
            </c:strRef>
          </c:tx>
          <c:invertIfNegative val="0"/>
          <c:dLbls>
            <c:txPr>
              <a:bodyPr/>
              <a:lstStyle/>
              <a:p>
                <a:pPr>
                  <a:defRPr sz="1400"/>
                </a:pPr>
                <a:endParaRPr lang="en-US"/>
              </a:p>
            </c:txPr>
            <c:showLegendKey val="0"/>
            <c:showVal val="1"/>
            <c:showCatName val="0"/>
            <c:showSerName val="0"/>
            <c:showPercent val="0"/>
            <c:showBubbleSize val="0"/>
            <c:showLeaderLines val="0"/>
          </c:dLbls>
          <c:cat>
            <c:strRef>
              <c:f>Sheet1!$B$1</c:f>
              <c:strCache>
                <c:ptCount val="1"/>
                <c:pt idx="0">
                  <c:v>2010</c:v>
                </c:pt>
              </c:strCache>
            </c:strRef>
          </c:cat>
          <c:val>
            <c:numRef>
              <c:f>Sheet1!$B$11</c:f>
              <c:numCache>
                <c:formatCode>0.0%</c:formatCode>
                <c:ptCount val="1"/>
                <c:pt idx="0">
                  <c:v>2.4000000000000007E-2</c:v>
                </c:pt>
              </c:numCache>
            </c:numRef>
          </c:val>
        </c:ser>
        <c:ser>
          <c:idx val="10"/>
          <c:order val="10"/>
          <c:tx>
            <c:strRef>
              <c:f>Sheet1!$A$12</c:f>
              <c:strCache>
                <c:ptCount val="1"/>
                <c:pt idx="0">
                  <c:v>Seasoned French Fries </c:v>
                </c:pt>
              </c:strCache>
            </c:strRef>
          </c:tx>
          <c:invertIfNegative val="0"/>
          <c:dLbls>
            <c:txPr>
              <a:bodyPr/>
              <a:lstStyle/>
              <a:p>
                <a:pPr>
                  <a:defRPr sz="1400"/>
                </a:pPr>
                <a:endParaRPr lang="en-US"/>
              </a:p>
            </c:txPr>
            <c:showLegendKey val="0"/>
            <c:showVal val="1"/>
            <c:showCatName val="0"/>
            <c:showSerName val="0"/>
            <c:showPercent val="0"/>
            <c:showBubbleSize val="0"/>
            <c:showLeaderLines val="0"/>
          </c:dLbls>
          <c:cat>
            <c:strRef>
              <c:f>Sheet1!$B$1</c:f>
              <c:strCache>
                <c:ptCount val="1"/>
                <c:pt idx="0">
                  <c:v>2010</c:v>
                </c:pt>
              </c:strCache>
            </c:strRef>
          </c:cat>
          <c:val>
            <c:numRef>
              <c:f>Sheet1!$B$12</c:f>
              <c:numCache>
                <c:formatCode>0.0%</c:formatCode>
                <c:ptCount val="1"/>
                <c:pt idx="0">
                  <c:v>5.0000000000000017E-2</c:v>
                </c:pt>
              </c:numCache>
            </c:numRef>
          </c:val>
        </c:ser>
        <c:ser>
          <c:idx val="11"/>
          <c:order val="11"/>
          <c:tx>
            <c:strRef>
              <c:f>Sheet1!$A$13</c:f>
              <c:strCache>
                <c:ptCount val="1"/>
                <c:pt idx="0">
                  <c:v>Potato Chips </c:v>
                </c:pt>
              </c:strCache>
            </c:strRef>
          </c:tx>
          <c:invertIfNegative val="0"/>
          <c:dLbls>
            <c:txPr>
              <a:bodyPr/>
              <a:lstStyle/>
              <a:p>
                <a:pPr>
                  <a:defRPr sz="1400"/>
                </a:pPr>
                <a:endParaRPr lang="en-US"/>
              </a:p>
            </c:txPr>
            <c:showLegendKey val="0"/>
            <c:showVal val="1"/>
            <c:showCatName val="0"/>
            <c:showSerName val="0"/>
            <c:showPercent val="0"/>
            <c:showBubbleSize val="0"/>
            <c:showLeaderLines val="0"/>
          </c:dLbls>
          <c:cat>
            <c:strRef>
              <c:f>Sheet1!$B$1</c:f>
              <c:strCache>
                <c:ptCount val="1"/>
                <c:pt idx="0">
                  <c:v>2010</c:v>
                </c:pt>
              </c:strCache>
            </c:strRef>
          </c:cat>
          <c:val>
            <c:numRef>
              <c:f>Sheet1!$B$13</c:f>
              <c:numCache>
                <c:formatCode>0.0%</c:formatCode>
                <c:ptCount val="1"/>
                <c:pt idx="0">
                  <c:v>5.7000000000000023E-2</c:v>
                </c:pt>
              </c:numCache>
            </c:numRef>
          </c:val>
        </c:ser>
        <c:ser>
          <c:idx val="12"/>
          <c:order val="12"/>
          <c:tx>
            <c:strRef>
              <c:f>Sheet1!$A$14</c:f>
              <c:strCache>
                <c:ptCount val="1"/>
                <c:pt idx="0">
                  <c:v>French Fries</c:v>
                </c:pt>
              </c:strCache>
            </c:strRef>
          </c:tx>
          <c:invertIfNegative val="0"/>
          <c:dLbls>
            <c:txPr>
              <a:bodyPr/>
              <a:lstStyle/>
              <a:p>
                <a:pPr>
                  <a:defRPr sz="1400"/>
                </a:pPr>
                <a:endParaRPr lang="en-US"/>
              </a:p>
            </c:txPr>
            <c:showLegendKey val="0"/>
            <c:showVal val="1"/>
            <c:showCatName val="0"/>
            <c:showSerName val="0"/>
            <c:showPercent val="0"/>
            <c:showBubbleSize val="0"/>
            <c:showLeaderLines val="0"/>
          </c:dLbls>
          <c:cat>
            <c:strRef>
              <c:f>Sheet1!$B$1</c:f>
              <c:strCache>
                <c:ptCount val="1"/>
                <c:pt idx="0">
                  <c:v>2010</c:v>
                </c:pt>
              </c:strCache>
            </c:strRef>
          </c:cat>
          <c:val>
            <c:numRef>
              <c:f>Sheet1!$B$14</c:f>
              <c:numCache>
                <c:formatCode>0.0%</c:formatCode>
                <c:ptCount val="1"/>
                <c:pt idx="0">
                  <c:v>0.78100000000000003</c:v>
                </c:pt>
              </c:numCache>
            </c:numRef>
          </c:val>
        </c:ser>
        <c:dLbls>
          <c:showLegendKey val="0"/>
          <c:showVal val="1"/>
          <c:showCatName val="0"/>
          <c:showSerName val="0"/>
          <c:showPercent val="0"/>
          <c:showBubbleSize val="0"/>
        </c:dLbls>
        <c:gapWidth val="150"/>
        <c:overlap val="-20"/>
        <c:axId val="180937856"/>
        <c:axId val="180939392"/>
      </c:barChart>
      <c:catAx>
        <c:axId val="180937856"/>
        <c:scaling>
          <c:orientation val="minMax"/>
        </c:scaling>
        <c:delete val="1"/>
        <c:axPos val="l"/>
        <c:numFmt formatCode="0.0%" sourceLinked="1"/>
        <c:majorTickMark val="none"/>
        <c:minorTickMark val="none"/>
        <c:tickLblPos val="none"/>
        <c:crossAx val="180939392"/>
        <c:crosses val="autoZero"/>
        <c:auto val="1"/>
        <c:lblAlgn val="ctr"/>
        <c:lblOffset val="100"/>
        <c:noMultiLvlLbl val="0"/>
      </c:catAx>
      <c:valAx>
        <c:axId val="180939392"/>
        <c:scaling>
          <c:orientation val="minMax"/>
        </c:scaling>
        <c:delete val="1"/>
        <c:axPos val="b"/>
        <c:majorGridlines>
          <c:spPr>
            <a:ln>
              <a:solidFill>
                <a:schemeClr val="tx2"/>
              </a:solidFill>
            </a:ln>
          </c:spPr>
        </c:majorGridlines>
        <c:numFmt formatCode="0.0%" sourceLinked="1"/>
        <c:majorTickMark val="out"/>
        <c:minorTickMark val="none"/>
        <c:tickLblPos val="none"/>
        <c:crossAx val="180937856"/>
        <c:crosses val="autoZero"/>
        <c:crossBetween val="between"/>
      </c:valAx>
      <c:spPr>
        <a:ln>
          <a:solidFill>
            <a:srgbClr val="7F7F7F"/>
          </a:solidFill>
        </a:ln>
      </c:spPr>
    </c:plotArea>
    <c:legend>
      <c:legendPos val="l"/>
      <c:layout>
        <c:manualLayout>
          <c:xMode val="edge"/>
          <c:yMode val="edge"/>
          <c:x val="1.5576323987538943E-3"/>
          <c:y val="4.136632459299678E-2"/>
          <c:w val="0.34695955061692024"/>
          <c:h val="0.8896151904658065"/>
        </c:manualLayout>
      </c:layout>
      <c:overlay val="0"/>
      <c:txPr>
        <a:bodyPr/>
        <a:lstStyle/>
        <a:p>
          <a:pPr>
            <a:defRPr sz="17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manualLayout>
          <c:layoutTarget val="inner"/>
          <c:xMode val="edge"/>
          <c:yMode val="edge"/>
          <c:x val="0.38519550126327773"/>
          <c:y val="0"/>
          <c:w val="0.59767054235043071"/>
          <c:h val="0.97210975689096268"/>
        </c:manualLayout>
      </c:layout>
      <c:barChart>
        <c:barDir val="bar"/>
        <c:grouping val="clustered"/>
        <c:varyColors val="0"/>
        <c:ser>
          <c:idx val="0"/>
          <c:order val="0"/>
          <c:tx>
            <c:strRef>
              <c:f>Sheet1!$A$2</c:f>
              <c:strCache>
                <c:ptCount val="1"/>
                <c:pt idx="0">
                  <c:v>Other</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Sheet1!$B$1</c:f>
              <c:strCache>
                <c:ptCount val="1"/>
                <c:pt idx="0">
                  <c:v>2010</c:v>
                </c:pt>
              </c:strCache>
            </c:strRef>
          </c:cat>
          <c:val>
            <c:numRef>
              <c:f>Sheet1!$B$2</c:f>
              <c:numCache>
                <c:formatCode>0.0%</c:formatCode>
                <c:ptCount val="1"/>
                <c:pt idx="0">
                  <c:v>1.2999999999999999E-2</c:v>
                </c:pt>
              </c:numCache>
            </c:numRef>
          </c:val>
        </c:ser>
        <c:ser>
          <c:idx val="1"/>
          <c:order val="1"/>
          <c:tx>
            <c:strRef>
              <c:f>Sheet1!$A$3</c:f>
              <c:strCache>
                <c:ptCount val="1"/>
                <c:pt idx="0">
                  <c:v>Mashed Potatoes </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Sheet1!$B$1</c:f>
              <c:strCache>
                <c:ptCount val="1"/>
                <c:pt idx="0">
                  <c:v>2010</c:v>
                </c:pt>
              </c:strCache>
            </c:strRef>
          </c:cat>
          <c:val>
            <c:numRef>
              <c:f>Sheet1!$B$3</c:f>
              <c:numCache>
                <c:formatCode>0.0%</c:formatCode>
                <c:ptCount val="1"/>
                <c:pt idx="0">
                  <c:v>0.02</c:v>
                </c:pt>
              </c:numCache>
            </c:numRef>
          </c:val>
        </c:ser>
        <c:ser>
          <c:idx val="2"/>
          <c:order val="2"/>
          <c:tx>
            <c:strRef>
              <c:f>Sheet1!$A$4</c:f>
              <c:strCache>
                <c:ptCount val="1"/>
                <c:pt idx="0">
                  <c:v>Baked Potato </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Sheet1!$B$1</c:f>
              <c:strCache>
                <c:ptCount val="1"/>
                <c:pt idx="0">
                  <c:v>2010</c:v>
                </c:pt>
              </c:strCache>
            </c:strRef>
          </c:cat>
          <c:val>
            <c:numRef>
              <c:f>Sheet1!$B$4</c:f>
              <c:numCache>
                <c:formatCode>0.0%</c:formatCode>
                <c:ptCount val="1"/>
                <c:pt idx="0">
                  <c:v>0.03</c:v>
                </c:pt>
              </c:numCache>
            </c:numRef>
          </c:val>
        </c:ser>
        <c:ser>
          <c:idx val="3"/>
          <c:order val="3"/>
          <c:tx>
            <c:strRef>
              <c:f>Sheet1!$A$5</c:f>
              <c:strCache>
                <c:ptCount val="1"/>
                <c:pt idx="0">
                  <c:v>Potato Salad </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Sheet1!$B$1</c:f>
              <c:strCache>
                <c:ptCount val="1"/>
                <c:pt idx="0">
                  <c:v>2010</c:v>
                </c:pt>
              </c:strCache>
            </c:strRef>
          </c:cat>
          <c:val>
            <c:numRef>
              <c:f>Sheet1!$B$5</c:f>
              <c:numCache>
                <c:formatCode>0.0%</c:formatCode>
                <c:ptCount val="1"/>
                <c:pt idx="0">
                  <c:v>3.7999999999999999E-2</c:v>
                </c:pt>
              </c:numCache>
            </c:numRef>
          </c:val>
        </c:ser>
        <c:ser>
          <c:idx val="4"/>
          <c:order val="4"/>
          <c:tx>
            <c:strRef>
              <c:f>Sheet1!$A$6</c:f>
              <c:strCache>
                <c:ptCount val="1"/>
                <c:pt idx="0">
                  <c:v>Seasoned French Fries </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Sheet1!$B$1</c:f>
              <c:strCache>
                <c:ptCount val="1"/>
                <c:pt idx="0">
                  <c:v>2010</c:v>
                </c:pt>
              </c:strCache>
            </c:strRef>
          </c:cat>
          <c:val>
            <c:numRef>
              <c:f>Sheet1!$B$6</c:f>
              <c:numCache>
                <c:formatCode>0.0%</c:formatCode>
                <c:ptCount val="1"/>
                <c:pt idx="0">
                  <c:v>3.7999999999999999E-2</c:v>
                </c:pt>
              </c:numCache>
            </c:numRef>
          </c:val>
        </c:ser>
        <c:ser>
          <c:idx val="5"/>
          <c:order val="5"/>
          <c:tx>
            <c:strRef>
              <c:f>Sheet1!$A$7</c:f>
              <c:strCache>
                <c:ptCount val="1"/>
                <c:pt idx="0">
                  <c:v>Potato Chips </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Sheet1!$B$1</c:f>
              <c:strCache>
                <c:ptCount val="1"/>
                <c:pt idx="0">
                  <c:v>2010</c:v>
                </c:pt>
              </c:strCache>
            </c:strRef>
          </c:cat>
          <c:val>
            <c:numRef>
              <c:f>Sheet1!$B$7</c:f>
              <c:numCache>
                <c:formatCode>0.0%</c:formatCode>
                <c:ptCount val="1"/>
                <c:pt idx="0">
                  <c:v>6.3E-2</c:v>
                </c:pt>
              </c:numCache>
            </c:numRef>
          </c:val>
        </c:ser>
        <c:ser>
          <c:idx val="6"/>
          <c:order val="6"/>
          <c:tx>
            <c:strRef>
              <c:f>Sheet1!$A$8</c:f>
              <c:strCache>
                <c:ptCount val="1"/>
                <c:pt idx="0">
                  <c:v>French Fries</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Sheet1!$B$1</c:f>
              <c:strCache>
                <c:ptCount val="1"/>
                <c:pt idx="0">
                  <c:v>2010</c:v>
                </c:pt>
              </c:strCache>
            </c:strRef>
          </c:cat>
          <c:val>
            <c:numRef>
              <c:f>Sheet1!$B$8</c:f>
              <c:numCache>
                <c:formatCode>0.0%</c:formatCode>
                <c:ptCount val="1"/>
                <c:pt idx="0">
                  <c:v>0.79800000000000004</c:v>
                </c:pt>
              </c:numCache>
            </c:numRef>
          </c:val>
        </c:ser>
        <c:dLbls>
          <c:showLegendKey val="0"/>
          <c:showVal val="1"/>
          <c:showCatName val="0"/>
          <c:showSerName val="0"/>
          <c:showPercent val="0"/>
          <c:showBubbleSize val="0"/>
        </c:dLbls>
        <c:gapWidth val="150"/>
        <c:overlap val="-20"/>
        <c:axId val="182137984"/>
        <c:axId val="182139520"/>
      </c:barChart>
      <c:catAx>
        <c:axId val="182137984"/>
        <c:scaling>
          <c:orientation val="minMax"/>
        </c:scaling>
        <c:delete val="1"/>
        <c:axPos val="l"/>
        <c:numFmt formatCode="0.0%" sourceLinked="1"/>
        <c:majorTickMark val="none"/>
        <c:minorTickMark val="none"/>
        <c:tickLblPos val="none"/>
        <c:crossAx val="182139520"/>
        <c:crosses val="autoZero"/>
        <c:auto val="1"/>
        <c:lblAlgn val="ctr"/>
        <c:lblOffset val="100"/>
        <c:noMultiLvlLbl val="0"/>
      </c:catAx>
      <c:valAx>
        <c:axId val="182139520"/>
        <c:scaling>
          <c:orientation val="minMax"/>
        </c:scaling>
        <c:delete val="1"/>
        <c:axPos val="b"/>
        <c:majorGridlines>
          <c:spPr>
            <a:ln>
              <a:solidFill>
                <a:schemeClr val="tx2"/>
              </a:solidFill>
            </a:ln>
          </c:spPr>
        </c:majorGridlines>
        <c:numFmt formatCode="0.0%" sourceLinked="1"/>
        <c:majorTickMark val="out"/>
        <c:minorTickMark val="none"/>
        <c:tickLblPos val="none"/>
        <c:crossAx val="182137984"/>
        <c:crosses val="autoZero"/>
        <c:crossBetween val="between"/>
      </c:valAx>
      <c:spPr>
        <a:ln>
          <a:solidFill>
            <a:srgbClr val="7F7F7F"/>
          </a:solidFill>
        </a:ln>
      </c:spPr>
    </c:plotArea>
    <c:legend>
      <c:legendPos val="l"/>
      <c:layout>
        <c:manualLayout>
          <c:xMode val="edge"/>
          <c:yMode val="edge"/>
          <c:x val="1.5576323987538943E-3"/>
          <c:y val="4.7451454335226795E-2"/>
          <c:w val="0.2756526111806118"/>
          <c:h val="0.89154708093581492"/>
        </c:manualLayout>
      </c:layout>
      <c:overlay val="0"/>
      <c:txPr>
        <a:bodyPr/>
        <a:lstStyle/>
        <a:p>
          <a:pPr>
            <a:defRPr sz="17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manualLayout>
          <c:layoutTarget val="inner"/>
          <c:xMode val="edge"/>
          <c:yMode val="edge"/>
          <c:x val="0.38519550126327773"/>
          <c:y val="0"/>
          <c:w val="0.59767054235043071"/>
          <c:h val="0.97210975689096268"/>
        </c:manualLayout>
      </c:layout>
      <c:barChart>
        <c:barDir val="bar"/>
        <c:grouping val="clustered"/>
        <c:varyColors val="0"/>
        <c:ser>
          <c:idx val="0"/>
          <c:order val="0"/>
          <c:tx>
            <c:strRef>
              <c:f>Sheet1!$A$2</c:f>
              <c:strCache>
                <c:ptCount val="1"/>
                <c:pt idx="0">
                  <c:v>Other</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Sheet1!$B$1</c:f>
              <c:strCache>
                <c:ptCount val="1"/>
                <c:pt idx="0">
                  <c:v>2010</c:v>
                </c:pt>
              </c:strCache>
            </c:strRef>
          </c:cat>
          <c:val>
            <c:numRef>
              <c:f>Sheet1!$B$2</c:f>
              <c:numCache>
                <c:formatCode>0.0%</c:formatCode>
                <c:ptCount val="1"/>
                <c:pt idx="0">
                  <c:v>8.9999999999999993E-3</c:v>
                </c:pt>
              </c:numCache>
            </c:numRef>
          </c:val>
        </c:ser>
        <c:ser>
          <c:idx val="1"/>
          <c:order val="1"/>
          <c:tx>
            <c:strRef>
              <c:f>Sheet1!$A$3</c:f>
              <c:strCache>
                <c:ptCount val="1"/>
                <c:pt idx="0">
                  <c:v>Curly Fries</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Sheet1!$B$1</c:f>
              <c:strCache>
                <c:ptCount val="1"/>
                <c:pt idx="0">
                  <c:v>2010</c:v>
                </c:pt>
              </c:strCache>
            </c:strRef>
          </c:cat>
          <c:val>
            <c:numRef>
              <c:f>Sheet1!$B$3</c:f>
              <c:numCache>
                <c:formatCode>0.0%</c:formatCode>
                <c:ptCount val="1"/>
                <c:pt idx="0">
                  <c:v>0.01</c:v>
                </c:pt>
              </c:numCache>
            </c:numRef>
          </c:val>
        </c:ser>
        <c:ser>
          <c:idx val="2"/>
          <c:order val="2"/>
          <c:tx>
            <c:strRef>
              <c:f>Sheet1!$A$4</c:f>
              <c:strCache>
                <c:ptCount val="1"/>
                <c:pt idx="0">
                  <c:v>Mashed Sweet Potatoes</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Sheet1!$B$1</c:f>
              <c:strCache>
                <c:ptCount val="1"/>
                <c:pt idx="0">
                  <c:v>2010</c:v>
                </c:pt>
              </c:strCache>
            </c:strRef>
          </c:cat>
          <c:val>
            <c:numRef>
              <c:f>Sheet1!$B$4</c:f>
              <c:numCache>
                <c:formatCode>0.0%</c:formatCode>
                <c:ptCount val="1"/>
                <c:pt idx="0">
                  <c:v>1.4999999999999999E-2</c:v>
                </c:pt>
              </c:numCache>
            </c:numRef>
          </c:val>
        </c:ser>
        <c:ser>
          <c:idx val="3"/>
          <c:order val="3"/>
          <c:tx>
            <c:strRef>
              <c:f>Sheet1!$A$5</c:f>
              <c:strCache>
                <c:ptCount val="1"/>
                <c:pt idx="0">
                  <c:v>Shoestring Fries (potatoes) </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Sheet1!$B$1</c:f>
              <c:strCache>
                <c:ptCount val="1"/>
                <c:pt idx="0">
                  <c:v>2010</c:v>
                </c:pt>
              </c:strCache>
            </c:strRef>
          </c:cat>
          <c:val>
            <c:numRef>
              <c:f>Sheet1!$B$5</c:f>
              <c:numCache>
                <c:formatCode>0.0%</c:formatCode>
                <c:ptCount val="1"/>
                <c:pt idx="0">
                  <c:v>1.6E-2</c:v>
                </c:pt>
              </c:numCache>
            </c:numRef>
          </c:val>
        </c:ser>
        <c:ser>
          <c:idx val="4"/>
          <c:order val="4"/>
          <c:tx>
            <c:strRef>
              <c:f>Sheet1!$A$6</c:f>
              <c:strCache>
                <c:ptCount val="1"/>
                <c:pt idx="0">
                  <c:v>Hashbrown Potatoes </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Sheet1!$B$1</c:f>
              <c:strCache>
                <c:ptCount val="1"/>
                <c:pt idx="0">
                  <c:v>2010</c:v>
                </c:pt>
              </c:strCache>
            </c:strRef>
          </c:cat>
          <c:val>
            <c:numRef>
              <c:f>Sheet1!$B$6</c:f>
              <c:numCache>
                <c:formatCode>0.0%</c:formatCode>
                <c:ptCount val="1"/>
                <c:pt idx="0">
                  <c:v>1.4999999999999999E-2</c:v>
                </c:pt>
              </c:numCache>
            </c:numRef>
          </c:val>
        </c:ser>
        <c:ser>
          <c:idx val="5"/>
          <c:order val="5"/>
          <c:tx>
            <c:strRef>
              <c:f>Sheet1!$A$7</c:f>
              <c:strCache>
                <c:ptCount val="1"/>
                <c:pt idx="0">
                  <c:v>Potato Salad </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Sheet1!$B$1</c:f>
              <c:strCache>
                <c:ptCount val="1"/>
                <c:pt idx="0">
                  <c:v>2010</c:v>
                </c:pt>
              </c:strCache>
            </c:strRef>
          </c:cat>
          <c:val>
            <c:numRef>
              <c:f>Sheet1!$B$7</c:f>
              <c:numCache>
                <c:formatCode>0.0%</c:formatCode>
                <c:ptCount val="1"/>
                <c:pt idx="0">
                  <c:v>3.5999999999999997E-2</c:v>
                </c:pt>
              </c:numCache>
            </c:numRef>
          </c:val>
        </c:ser>
        <c:ser>
          <c:idx val="6"/>
          <c:order val="6"/>
          <c:tx>
            <c:strRef>
              <c:f>Sheet1!$A$8</c:f>
              <c:strCache>
                <c:ptCount val="1"/>
                <c:pt idx="0">
                  <c:v>Mashed Potatoes </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Sheet1!$B$1</c:f>
              <c:strCache>
                <c:ptCount val="1"/>
                <c:pt idx="0">
                  <c:v>2010</c:v>
                </c:pt>
              </c:strCache>
            </c:strRef>
          </c:cat>
          <c:val>
            <c:numRef>
              <c:f>Sheet1!$B$8</c:f>
              <c:numCache>
                <c:formatCode>0.0%</c:formatCode>
                <c:ptCount val="1"/>
                <c:pt idx="0">
                  <c:v>4.1000000000000002E-2</c:v>
                </c:pt>
              </c:numCache>
            </c:numRef>
          </c:val>
        </c:ser>
        <c:ser>
          <c:idx val="7"/>
          <c:order val="7"/>
          <c:tx>
            <c:strRef>
              <c:f>Sheet1!$A$9</c:f>
              <c:strCache>
                <c:ptCount val="1"/>
                <c:pt idx="0">
                  <c:v>Potatoes (not specified)</c:v>
                </c:pt>
              </c:strCache>
            </c:strRef>
          </c:tx>
          <c:invertIfNegative val="0"/>
          <c:dLbls>
            <c:txPr>
              <a:bodyPr/>
              <a:lstStyle/>
              <a:p>
                <a:pPr>
                  <a:defRPr sz="1400"/>
                </a:pPr>
                <a:endParaRPr lang="en-US"/>
              </a:p>
            </c:txPr>
            <c:showLegendKey val="0"/>
            <c:showVal val="1"/>
            <c:showCatName val="0"/>
            <c:showSerName val="0"/>
            <c:showPercent val="0"/>
            <c:showBubbleSize val="0"/>
            <c:showLeaderLines val="0"/>
          </c:dLbls>
          <c:cat>
            <c:strRef>
              <c:f>Sheet1!$B$1</c:f>
              <c:strCache>
                <c:ptCount val="1"/>
                <c:pt idx="0">
                  <c:v>2010</c:v>
                </c:pt>
              </c:strCache>
            </c:strRef>
          </c:cat>
          <c:val>
            <c:numRef>
              <c:f>Sheet1!$B$9</c:f>
              <c:numCache>
                <c:formatCode>0.0%</c:formatCode>
                <c:ptCount val="1"/>
                <c:pt idx="0">
                  <c:v>5.7000000000000002E-2</c:v>
                </c:pt>
              </c:numCache>
            </c:numRef>
          </c:val>
        </c:ser>
        <c:ser>
          <c:idx val="8"/>
          <c:order val="8"/>
          <c:tx>
            <c:strRef>
              <c:f>Sheet1!$A$10</c:f>
              <c:strCache>
                <c:ptCount val="1"/>
                <c:pt idx="0">
                  <c:v>Potato Wedges </c:v>
                </c:pt>
              </c:strCache>
            </c:strRef>
          </c:tx>
          <c:invertIfNegative val="0"/>
          <c:dLbls>
            <c:txPr>
              <a:bodyPr/>
              <a:lstStyle/>
              <a:p>
                <a:pPr>
                  <a:defRPr sz="1400"/>
                </a:pPr>
                <a:endParaRPr lang="en-US"/>
              </a:p>
            </c:txPr>
            <c:showLegendKey val="0"/>
            <c:showVal val="1"/>
            <c:showCatName val="0"/>
            <c:showSerName val="0"/>
            <c:showPercent val="0"/>
            <c:showBubbleSize val="0"/>
            <c:showLeaderLines val="0"/>
          </c:dLbls>
          <c:cat>
            <c:strRef>
              <c:f>Sheet1!$B$1</c:f>
              <c:strCache>
                <c:ptCount val="1"/>
                <c:pt idx="0">
                  <c:v>2010</c:v>
                </c:pt>
              </c:strCache>
            </c:strRef>
          </c:cat>
          <c:val>
            <c:numRef>
              <c:f>Sheet1!$B$10</c:f>
              <c:numCache>
                <c:formatCode>0.0%</c:formatCode>
                <c:ptCount val="1"/>
                <c:pt idx="0">
                  <c:v>6.7000000000000004E-2</c:v>
                </c:pt>
              </c:numCache>
            </c:numRef>
          </c:val>
        </c:ser>
        <c:ser>
          <c:idx val="9"/>
          <c:order val="9"/>
          <c:tx>
            <c:strRef>
              <c:f>Sheet1!$A$11</c:f>
              <c:strCache>
                <c:ptCount val="1"/>
                <c:pt idx="0">
                  <c:v>Tater Tots</c:v>
                </c:pt>
              </c:strCache>
            </c:strRef>
          </c:tx>
          <c:invertIfNegative val="0"/>
          <c:dLbls>
            <c:txPr>
              <a:bodyPr/>
              <a:lstStyle/>
              <a:p>
                <a:pPr>
                  <a:defRPr sz="1400"/>
                </a:pPr>
                <a:endParaRPr lang="en-US"/>
              </a:p>
            </c:txPr>
            <c:showLegendKey val="0"/>
            <c:showVal val="1"/>
            <c:showCatName val="0"/>
            <c:showSerName val="0"/>
            <c:showPercent val="0"/>
            <c:showBubbleSize val="0"/>
            <c:showLeaderLines val="0"/>
          </c:dLbls>
          <c:cat>
            <c:strRef>
              <c:f>Sheet1!$B$1</c:f>
              <c:strCache>
                <c:ptCount val="1"/>
                <c:pt idx="0">
                  <c:v>2010</c:v>
                </c:pt>
              </c:strCache>
            </c:strRef>
          </c:cat>
          <c:val>
            <c:numRef>
              <c:f>Sheet1!$B$11</c:f>
              <c:numCache>
                <c:formatCode>0.0%</c:formatCode>
                <c:ptCount val="1"/>
                <c:pt idx="0">
                  <c:v>7.0999999999999994E-2</c:v>
                </c:pt>
              </c:numCache>
            </c:numRef>
          </c:val>
        </c:ser>
        <c:ser>
          <c:idx val="10"/>
          <c:order val="10"/>
          <c:tx>
            <c:strRef>
              <c:f>Sheet1!$A$12</c:f>
              <c:strCache>
                <c:ptCount val="1"/>
                <c:pt idx="0">
                  <c:v>Potato Chips </c:v>
                </c:pt>
              </c:strCache>
            </c:strRef>
          </c:tx>
          <c:invertIfNegative val="0"/>
          <c:dLbls>
            <c:txPr>
              <a:bodyPr/>
              <a:lstStyle/>
              <a:p>
                <a:pPr>
                  <a:defRPr sz="1400"/>
                </a:pPr>
                <a:endParaRPr lang="en-US"/>
              </a:p>
            </c:txPr>
            <c:showLegendKey val="0"/>
            <c:showVal val="1"/>
            <c:showCatName val="0"/>
            <c:showSerName val="0"/>
            <c:showPercent val="0"/>
            <c:showBubbleSize val="0"/>
            <c:showLeaderLines val="0"/>
          </c:dLbls>
          <c:cat>
            <c:strRef>
              <c:f>Sheet1!$B$1</c:f>
              <c:strCache>
                <c:ptCount val="1"/>
                <c:pt idx="0">
                  <c:v>2010</c:v>
                </c:pt>
              </c:strCache>
            </c:strRef>
          </c:cat>
          <c:val>
            <c:numRef>
              <c:f>Sheet1!$B$12</c:f>
              <c:numCache>
                <c:formatCode>0.0%</c:formatCode>
                <c:ptCount val="1"/>
                <c:pt idx="0">
                  <c:v>0.13800000000000001</c:v>
                </c:pt>
              </c:numCache>
            </c:numRef>
          </c:val>
        </c:ser>
        <c:ser>
          <c:idx val="11"/>
          <c:order val="11"/>
          <c:tx>
            <c:strRef>
              <c:f>Sheet1!$A$13</c:f>
              <c:strCache>
                <c:ptCount val="1"/>
                <c:pt idx="0">
                  <c:v>French Fries</c:v>
                </c:pt>
              </c:strCache>
            </c:strRef>
          </c:tx>
          <c:invertIfNegative val="0"/>
          <c:dLbls>
            <c:txPr>
              <a:bodyPr/>
              <a:lstStyle/>
              <a:p>
                <a:pPr>
                  <a:defRPr sz="1400"/>
                </a:pPr>
                <a:endParaRPr lang="en-US"/>
              </a:p>
            </c:txPr>
            <c:showLegendKey val="0"/>
            <c:showVal val="1"/>
            <c:showCatName val="0"/>
            <c:showSerName val="0"/>
            <c:showPercent val="0"/>
            <c:showBubbleSize val="0"/>
            <c:showLeaderLines val="0"/>
          </c:dLbls>
          <c:cat>
            <c:strRef>
              <c:f>Sheet1!$B$1</c:f>
              <c:strCache>
                <c:ptCount val="1"/>
                <c:pt idx="0">
                  <c:v>2010</c:v>
                </c:pt>
              </c:strCache>
            </c:strRef>
          </c:cat>
          <c:val>
            <c:numRef>
              <c:f>Sheet1!$B$13</c:f>
              <c:numCache>
                <c:formatCode>0.0%</c:formatCode>
                <c:ptCount val="1"/>
                <c:pt idx="0">
                  <c:v>0.52500000000000002</c:v>
                </c:pt>
              </c:numCache>
            </c:numRef>
          </c:val>
        </c:ser>
        <c:dLbls>
          <c:showLegendKey val="0"/>
          <c:showVal val="1"/>
          <c:showCatName val="0"/>
          <c:showSerName val="0"/>
          <c:showPercent val="0"/>
          <c:showBubbleSize val="0"/>
        </c:dLbls>
        <c:gapWidth val="150"/>
        <c:overlap val="-20"/>
        <c:axId val="182479872"/>
        <c:axId val="182493952"/>
      </c:barChart>
      <c:catAx>
        <c:axId val="182479872"/>
        <c:scaling>
          <c:orientation val="minMax"/>
        </c:scaling>
        <c:delete val="1"/>
        <c:axPos val="l"/>
        <c:numFmt formatCode="0.0%" sourceLinked="1"/>
        <c:majorTickMark val="none"/>
        <c:minorTickMark val="none"/>
        <c:tickLblPos val="none"/>
        <c:crossAx val="182493952"/>
        <c:crosses val="autoZero"/>
        <c:auto val="1"/>
        <c:lblAlgn val="ctr"/>
        <c:lblOffset val="100"/>
        <c:noMultiLvlLbl val="0"/>
      </c:catAx>
      <c:valAx>
        <c:axId val="182493952"/>
        <c:scaling>
          <c:orientation val="minMax"/>
        </c:scaling>
        <c:delete val="1"/>
        <c:axPos val="b"/>
        <c:majorGridlines>
          <c:spPr>
            <a:ln>
              <a:solidFill>
                <a:schemeClr val="tx2"/>
              </a:solidFill>
            </a:ln>
          </c:spPr>
        </c:majorGridlines>
        <c:numFmt formatCode="0.0%" sourceLinked="1"/>
        <c:majorTickMark val="out"/>
        <c:minorTickMark val="none"/>
        <c:tickLblPos val="none"/>
        <c:crossAx val="182479872"/>
        <c:crosses val="autoZero"/>
        <c:crossBetween val="between"/>
      </c:valAx>
      <c:spPr>
        <a:ln>
          <a:solidFill>
            <a:srgbClr val="7F7F7F"/>
          </a:solidFill>
        </a:ln>
      </c:spPr>
    </c:plotArea>
    <c:legend>
      <c:legendPos val="l"/>
      <c:layout>
        <c:manualLayout>
          <c:xMode val="edge"/>
          <c:yMode val="edge"/>
          <c:x val="1.5576323987538943E-3"/>
          <c:y val="4.13663245929968E-2"/>
          <c:w val="0.31980376284740109"/>
          <c:h val="0.89028778460289482"/>
        </c:manualLayout>
      </c:layout>
      <c:overlay val="0"/>
      <c:txPr>
        <a:bodyPr/>
        <a:lstStyle/>
        <a:p>
          <a:pPr>
            <a:defRPr sz="1700"/>
          </a:pPr>
          <a:endParaRPr lang="en-US"/>
        </a:p>
      </c:txPr>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dirty="0"/>
          </a:p>
        </p:txBody>
      </p:sp>
      <p:sp>
        <p:nvSpPr>
          <p:cNvPr id="3" name="Rectangle 3"/>
          <p:cNvSpPr>
            <a:spLocks noGrp="1"/>
          </p:cNvSpPr>
          <p:nvPr>
            <p:ph type="dt" sz="quarter" idx="1"/>
          </p:nvPr>
        </p:nvSpPr>
        <p:spPr>
          <a:xfrm>
            <a:off x="3884613" y="0"/>
            <a:ext cx="2971800" cy="457200"/>
          </a:xfrm>
          <a:prstGeom prst="rect">
            <a:avLst/>
          </a:prstGeom>
        </p:spPr>
        <p:txBody>
          <a:bodyPr vert="horz"/>
          <a:lstStyle/>
          <a:p>
            <a:fld id="{A7959C71-B73A-49FF-9308-B24F710812B5}" type="datetimeFigureOut">
              <a:rPr lang="en-US" smtClean="0"/>
              <a:pPr/>
              <a:t>6/13/2011</a:t>
            </a:fld>
            <a:endParaRPr lang="en-US" dirty="0"/>
          </a:p>
        </p:txBody>
      </p:sp>
      <p:sp>
        <p:nvSpPr>
          <p:cNvPr id="4" name="Rectangle 4"/>
          <p:cNvSpPr>
            <a:spLocks noGrp="1"/>
          </p:cNvSpPr>
          <p:nvPr>
            <p:ph type="ftr" sz="quarter" idx="2"/>
          </p:nvPr>
        </p:nvSpPr>
        <p:spPr>
          <a:xfrm>
            <a:off x="0" y="8685213"/>
            <a:ext cx="2971800" cy="457200"/>
          </a:xfrm>
          <a:prstGeom prst="rect">
            <a:avLst/>
          </a:prstGeom>
        </p:spPr>
        <p:txBody>
          <a:bodyPr vert="horz"/>
          <a:lstStyle/>
          <a:p>
            <a:endParaRPr lang="en-US" dirty="0"/>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p>
            <a:fld id="{D6790D8E-0C56-4F61-9B17-7A387442778A}" type="slidenum">
              <a:rPr lang="en-US" smtClean="0"/>
              <a:pPr/>
              <a:t>‹#›</a:t>
            </a:fld>
            <a:endParaRPr lang="en-US" dirty="0"/>
          </a:p>
        </p:txBody>
      </p:sp>
    </p:spTree>
    <p:extLst>
      <p:ext uri="{BB962C8B-B14F-4D97-AF65-F5344CB8AC3E}">
        <p14:creationId xmlns:p14="http://schemas.microsoft.com/office/powerpoint/2010/main" val="2051614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dirty="0"/>
          </a:p>
        </p:txBody>
      </p:sp>
      <p:sp>
        <p:nvSpPr>
          <p:cNvPr id="3" name="Rectangle 3"/>
          <p:cNvSpPr>
            <a:spLocks noGrp="1"/>
          </p:cNvSpPr>
          <p:nvPr>
            <p:ph type="dt" idx="1"/>
          </p:nvPr>
        </p:nvSpPr>
        <p:spPr>
          <a:xfrm>
            <a:off x="3884613" y="0"/>
            <a:ext cx="2971800" cy="457200"/>
          </a:xfrm>
          <a:prstGeom prst="rect">
            <a:avLst/>
          </a:prstGeom>
        </p:spPr>
        <p:txBody>
          <a:bodyPr vert="horz"/>
          <a:lstStyle/>
          <a:p>
            <a:fld id="{5468FC2B-D455-4AC4-9C5E-9317124768F4}" type="datetimeFigureOut">
              <a:rPr lang="en-US" smtClean="0"/>
              <a:pPr/>
              <a:t>6/13/2011</a:t>
            </a:fld>
            <a:endParaRPr lang="en-US" dirty="0"/>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p>
            <a:endParaRPr lang="en-US" dirty="0"/>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p>
            <a:pPr lvl="0"/>
            <a:r>
              <a:rPr lang="en-US" noProof="1" smtClean="0"/>
              <a:t>Click to edit Master text styles</a:t>
            </a:r>
            <a:endParaRPr lang="en-US"/>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p>
            <a:endParaRPr lang="en-US" dirty="0"/>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p>
            <a:fld id="{1399807D-D128-4837-BF84-5EA633F317AE}" type="slidenum">
              <a:rPr lang="en-US" smtClean="0"/>
              <a:pPr/>
              <a:t>‹#›</a:t>
            </a:fld>
            <a:endParaRPr lang="en-US" dirty="0"/>
          </a:p>
        </p:txBody>
      </p:sp>
    </p:spTree>
    <p:extLst>
      <p:ext uri="{BB962C8B-B14F-4D97-AF65-F5344CB8AC3E}">
        <p14:creationId xmlns:p14="http://schemas.microsoft.com/office/powerpoint/2010/main" val="3742943673"/>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dirty="0"/>
          </a:p>
        </p:txBody>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dt" idx="10"/>
          </p:nvPr>
        </p:nvSpPr>
        <p:spPr/>
        <p:txBody>
          <a:bodyPr/>
          <a:lstStyle/>
          <a:p>
            <a:fld id="{5468FC2B-D455-4AC4-9C5E-9317124768F4}" type="datetimeFigureOut">
              <a:rPr lang="en-US" smtClean="0"/>
              <a:pPr/>
              <a:t>6/13/2011</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1399807D-D128-4837-BF84-5EA633F317AE}" type="slidenum">
              <a:rPr lang="en-US" smtClean="0"/>
              <a:pPr/>
              <a:t>1</a:t>
            </a:fld>
            <a:endParaRPr lang="en-US" dirty="0"/>
          </a:p>
        </p:txBody>
      </p:sp>
      <p:sp>
        <p:nvSpPr>
          <p:cNvPr id="7" name="Rectangle 7"/>
          <p:cNvSpPr>
            <a:spLocks noGrp="1"/>
          </p:cNvSpPr>
          <p:nvPr>
            <p:ph type="hdr" sz="quarter" idx="13"/>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24</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25</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26</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27</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28</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9807D-D128-4837-BF84-5EA633F317AE}"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7" name="Rectangle 6"/>
          <p:cNvSpPr/>
          <p:nvPr/>
        </p:nvSpPr>
        <p:spPr>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515100" cy="68580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pic>
        <p:nvPicPr>
          <p:cNvPr id="12" name="Picture 11" descr="fsrinlogo.png"/>
          <p:cNvPicPr>
            <a:picLocks noChangeAspect="1"/>
          </p:cNvPicPr>
          <p:nvPr userDrawn="1"/>
        </p:nvPicPr>
        <p:blipFill>
          <a:blip r:embed="rId2" cstate="print"/>
          <a:stretch>
            <a:fillRect/>
          </a:stretch>
        </p:blipFill>
        <p:spPr>
          <a:xfrm>
            <a:off x="152400" y="152400"/>
            <a:ext cx="1828800" cy="1862225"/>
          </a:xfrm>
          <a:prstGeom prst="rect">
            <a:avLst/>
          </a:prstGeom>
          <a:effectLst>
            <a:outerShdw blurRad="63500" dist="38100" sx="102000" sy="102000" algn="l" rotWithShape="0">
              <a:prstClr val="black">
                <a:alpha val="40000"/>
              </a:prstClr>
            </a:outerShdw>
          </a:effectLst>
        </p:spPr>
      </p:pic>
      <p:pic>
        <p:nvPicPr>
          <p:cNvPr id="14" name="Picture 13" descr="menuminelogowhitevectorfw.png"/>
          <p:cNvPicPr>
            <a:picLocks noChangeAspect="1"/>
          </p:cNvPicPr>
          <p:nvPr userDrawn="1"/>
        </p:nvPicPr>
        <p:blipFill>
          <a:blip r:embed="rId3" cstate="print"/>
          <a:stretch>
            <a:fillRect/>
          </a:stretch>
        </p:blipFill>
        <p:spPr>
          <a:xfrm>
            <a:off x="148814" y="6149788"/>
            <a:ext cx="1965960" cy="455532"/>
          </a:xfrm>
          <a:prstGeom prst="rect">
            <a:avLst/>
          </a:prstGeom>
          <a:effectLst>
            <a:glow rad="63500">
              <a:schemeClr val="bg1">
                <a:lumMod val="75000"/>
                <a:lumOff val="25000"/>
                <a:alpha val="40000"/>
              </a:schemeClr>
            </a:glow>
          </a:effectLst>
        </p:spPr>
      </p:pic>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4" name="Rectangle 2"/>
          <p:cNvSpPr>
            <a:spLocks noGrp="1"/>
          </p:cNvSpPr>
          <p:nvPr>
            <p:ph type="title" hasCustomPrompt="1"/>
          </p:nvPr>
        </p:nvSpPr>
        <p:spPr>
          <a:xfrm>
            <a:off x="609600" y="201706"/>
            <a:ext cx="8153400" cy="990600"/>
          </a:xfrm>
        </p:spPr>
        <p:txBody>
          <a:bodyPr anchor="b">
            <a:normAutofit/>
          </a:bodyPr>
          <a:lstStyle>
            <a:lvl1pPr>
              <a:lnSpc>
                <a:spcPct val="65000"/>
              </a:lnSpc>
              <a:defRPr sz="4400"/>
            </a:lvl1pPr>
          </a:lstStyle>
          <a:p>
            <a:r>
              <a:rPr lang="en-US" noProof="1" smtClean="0"/>
              <a:t>Click to edit Master title style</a:t>
            </a:r>
            <a:endParaRPr lang="en-US" dirty="0"/>
          </a:p>
        </p:txBody>
      </p:sp>
      <p:sp>
        <p:nvSpPr>
          <p:cNvPr id="12" name="Rectangle 3"/>
          <p:cNvSpPr>
            <a:spLocks noGrp="1"/>
          </p:cNvSpPr>
          <p:nvPr>
            <p:ph type="body" idx="1"/>
          </p:nvPr>
        </p:nvSpPr>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dirty="0"/>
          </a:p>
        </p:txBody>
      </p:sp>
      <p:sp>
        <p:nvSpPr>
          <p:cNvPr id="19" name="Rectangle 6"/>
          <p:cNvSpPr>
            <a:spLocks noGrp="1"/>
          </p:cNvSpPr>
          <p:nvPr>
            <p:ph type="sldNum" sz="quarter" idx="12"/>
          </p:nvPr>
        </p:nvSpPr>
        <p:spPr>
          <a:xfrm>
            <a:off x="0" y="1272222"/>
            <a:ext cx="533400" cy="244476"/>
          </a:xfrm>
          <a:prstGeom prst="rect">
            <a:avLst/>
          </a:prstGeom>
        </p:spPr>
        <p:txBody>
          <a:bodyPr/>
          <a:lstStyle>
            <a:lvl1pPr>
              <a:defRPr b="0">
                <a:solidFill>
                  <a:schemeClr val="bg1"/>
                </a:solidFill>
              </a:defRPr>
            </a:lvl1pPr>
          </a:lstStyle>
          <a:p>
            <a:fld id="{E1D436A1-48EA-470C-8EF9-46E3A04C356E}" type="slidenum">
              <a:rPr lang="en-US" smtClean="0"/>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469556"/>
            <a:ext cx="8153400" cy="722749"/>
          </a:xfrm>
        </p:spPr>
        <p:txBody>
          <a:bodyPr>
            <a:normAutofit/>
          </a:bodyPr>
          <a:lstStyle>
            <a:lvl1pPr>
              <a:lnSpc>
                <a:spcPct val="65000"/>
              </a:lnSpc>
              <a:defRPr sz="4400"/>
            </a:lvl1pPr>
          </a:lstStyle>
          <a:p>
            <a:r>
              <a:rPr lang="en-US" dirty="0" smtClean="0"/>
              <a:t>Click to edit Master title style</a:t>
            </a:r>
            <a:endParaRPr lang="en-US" dirty="0"/>
          </a:p>
        </p:txBody>
      </p:sp>
      <p:sp>
        <p:nvSpPr>
          <p:cNvPr id="8" name="Content Placeholder 7"/>
          <p:cNvSpPr>
            <a:spLocks noGrp="1"/>
          </p:cNvSpPr>
          <p:nvPr>
            <p:ph sz="quarter" idx="13"/>
          </p:nvPr>
        </p:nvSpPr>
        <p:spPr>
          <a:xfrm>
            <a:off x="612648" y="2017057"/>
            <a:ext cx="8153400" cy="4495800"/>
          </a:xfrm>
        </p:spPr>
        <p:txBody>
          <a:bodyPr>
            <a:normAutofit/>
          </a:bodyPr>
          <a:lstStyle>
            <a:lvl1pPr>
              <a:lnSpc>
                <a:spcPct val="90000"/>
              </a:lnSpc>
              <a:defRPr sz="2400"/>
            </a:lvl1pPr>
            <a:lvl2pPr>
              <a:lnSpc>
                <a:spcPct val="90000"/>
              </a:lnSpc>
              <a:defRPr sz="2000"/>
            </a:lvl2pPr>
            <a:lvl3pPr>
              <a:lnSpc>
                <a:spcPct val="90000"/>
              </a:lnSpc>
              <a:defRPr sz="1800"/>
            </a:lvl3pPr>
            <a:lvl4pPr>
              <a:lnSpc>
                <a:spcPct val="90000"/>
              </a:lnSpc>
              <a:defRPr sz="1600"/>
            </a:lvl4pPr>
            <a:lvl5pPr>
              <a:lnSpc>
                <a:spcPct val="90000"/>
              </a:lnSpc>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0" y="6248400"/>
            <a:ext cx="26670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838199" y="6530593"/>
            <a:ext cx="3290047"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0" y="6248400"/>
            <a:ext cx="533400" cy="381000"/>
          </a:xfrm>
          <a:prstGeom prst="rect">
            <a:avLst/>
          </a:prstGeom>
        </p:spPr>
        <p:txBody>
          <a:bodyPr/>
          <a:lstStyle>
            <a:lvl1pPr>
              <a:defRPr>
                <a:solidFill>
                  <a:schemeClr val="tx2"/>
                </a:solidFill>
              </a:defRPr>
            </a:lvl1pPr>
          </a:lstStyle>
          <a:p>
            <a:fld id="{A3F7CB7D-F184-43C7-B6FD-03D728E1BBFF}" type="slidenum">
              <a:rPr lang="en-US" smtClean="0">
                <a:solidFill>
                  <a:schemeClr val="tx2"/>
                </a:solidFill>
              </a:rPr>
              <a:pPr/>
              <a:t>‹#›</a:t>
            </a:fld>
            <a:endParaRPr lang="en-US" dirty="0">
              <a:solidFill>
                <a:schemeClr val="tx2"/>
              </a:solidFill>
            </a:endParaRP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itle and 2 Content">
    <p:spTree>
      <p:nvGrpSpPr>
        <p:cNvPr id="1" name=""/>
        <p:cNvGrpSpPr/>
        <p:nvPr/>
      </p:nvGrpSpPr>
      <p:grpSpPr>
        <a:xfrm>
          <a:off x="0" y="0"/>
          <a:ext cx="0" cy="0"/>
          <a:chOff x="0" y="0"/>
          <a:chExt cx="0" cy="0"/>
        </a:xfrm>
      </p:grpSpPr>
      <p:sp>
        <p:nvSpPr>
          <p:cNvPr id="2" name="Rectangle 2"/>
          <p:cNvSpPr>
            <a:spLocks noGrp="1"/>
          </p:cNvSpPr>
          <p:nvPr>
            <p:ph type="title" hasCustomPrompt="1"/>
          </p:nvPr>
        </p:nvSpPr>
        <p:spPr/>
        <p:txBody>
          <a:bodyPr/>
          <a:lstStyle/>
          <a:p>
            <a:r>
              <a:rPr lang="en-US" noProof="1" smtClean="0"/>
              <a:t>Click to edit Master title style</a:t>
            </a:r>
            <a:endParaRPr lang="en-US" dirty="0"/>
          </a:p>
        </p:txBody>
      </p:sp>
      <p:sp>
        <p:nvSpPr>
          <p:cNvPr id="3" name="Rectangle 3"/>
          <p:cNvSpPr>
            <a:spLocks noGrp="1"/>
          </p:cNvSpPr>
          <p:nvPr>
            <p:ph sz="half" idx="1"/>
          </p:nvPr>
        </p:nvSpPr>
        <p:spPr>
          <a:xfrm>
            <a:off x="457200" y="2017057"/>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dirty="0"/>
          </a:p>
        </p:txBody>
      </p:sp>
      <p:sp>
        <p:nvSpPr>
          <p:cNvPr id="4" name="Rectangle 4"/>
          <p:cNvSpPr>
            <a:spLocks noGrp="1"/>
          </p:cNvSpPr>
          <p:nvPr>
            <p:ph sz="half" idx="2"/>
          </p:nvPr>
        </p:nvSpPr>
        <p:spPr>
          <a:xfrm>
            <a:off x="4648200" y="2017057"/>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ColTx" preserve="1">
  <p:cSld name="Title and 2-Column Text">
    <p:spTree>
      <p:nvGrpSpPr>
        <p:cNvPr id="1" name=""/>
        <p:cNvGrpSpPr/>
        <p:nvPr/>
      </p:nvGrpSpPr>
      <p:grpSpPr>
        <a:xfrm>
          <a:off x="0" y="0"/>
          <a:ext cx="0" cy="0"/>
          <a:chOff x="0" y="0"/>
          <a:chExt cx="0" cy="0"/>
        </a:xfrm>
      </p:grpSpPr>
      <p:sp>
        <p:nvSpPr>
          <p:cNvPr id="2" name="Rectangle 2"/>
          <p:cNvSpPr>
            <a:spLocks noGrp="1"/>
          </p:cNvSpPr>
          <p:nvPr>
            <p:ph type="title" hasCustomPrompt="1"/>
          </p:nvPr>
        </p:nvSpPr>
        <p:spPr/>
        <p:txBody>
          <a:bodyPr/>
          <a:lstStyle/>
          <a:p>
            <a:r>
              <a:rPr lang="en-US" noProof="1" smtClean="0"/>
              <a:t>Click to edit Master title style</a:t>
            </a:r>
            <a:endParaRPr lang="en-US" dirty="0"/>
          </a:p>
        </p:txBody>
      </p:sp>
      <p:sp>
        <p:nvSpPr>
          <p:cNvPr id="3" name="Rectangle 3"/>
          <p:cNvSpPr>
            <a:spLocks noGrp="1"/>
          </p:cNvSpPr>
          <p:nvPr>
            <p:ph type="body" sz="half" idx="1"/>
          </p:nvPr>
        </p:nvSpPr>
        <p:spPr>
          <a:xfrm>
            <a:off x="457200" y="2017057"/>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dirty="0"/>
          </a:p>
        </p:txBody>
      </p:sp>
      <p:sp>
        <p:nvSpPr>
          <p:cNvPr id="4" name="Rectangle 4"/>
          <p:cNvSpPr>
            <a:spLocks noGrp="1"/>
          </p:cNvSpPr>
          <p:nvPr>
            <p:ph type="body" sz="half" idx="2"/>
          </p:nvPr>
        </p:nvSpPr>
        <p:spPr>
          <a:xfrm>
            <a:off x="4648200" y="2017057"/>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01706"/>
            <a:ext cx="8153400" cy="990600"/>
          </a:xfrm>
          <a:prstGeom prst="rect">
            <a:avLst/>
          </a:prstGeom>
        </p:spPr>
        <p:txBody>
          <a:bodyPr vert="horz" anchor="b">
            <a:normAutofit/>
          </a:bodyPr>
          <a:lstStyle/>
          <a:p>
            <a:r>
              <a:rPr lang="en-US" dirty="0" smtClean="0"/>
              <a:t>Click to edit Master title style</a:t>
            </a:r>
            <a:endParaRPr lang="en-US" dirty="0"/>
          </a:p>
        </p:txBody>
      </p:sp>
      <p:sp>
        <p:nvSpPr>
          <p:cNvPr id="13" name="Text Placeholder 12"/>
          <p:cNvSpPr>
            <a:spLocks noGrp="1"/>
          </p:cNvSpPr>
          <p:nvPr>
            <p:ph type="body" idx="1"/>
          </p:nvPr>
        </p:nvSpPr>
        <p:spPr>
          <a:xfrm>
            <a:off x="612648" y="2017057"/>
            <a:ext cx="8153400" cy="4526280"/>
          </a:xfrm>
          <a:prstGeom prst="rect">
            <a:avLst/>
          </a:prstGeom>
        </p:spPr>
        <p:txBody>
          <a:bodyPr vert="horz">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fld id="{79A7CF0D-2E2C-4DD3-8292-64C93A3AA831}" type="slidenum">
              <a:rPr lang="en-US" sz="1200" b="1" smtClean="0">
                <a:solidFill>
                  <a:schemeClr val="bg1">
                    <a:lumMod val="85000"/>
                  </a:schemeClr>
                </a:solidFill>
              </a:rPr>
              <a:pPr algn="ctr"/>
              <a:t>‹#›</a:t>
            </a:fld>
            <a:endParaRPr lang="en-US" sz="1200" b="1" dirty="0">
              <a:solidFill>
                <a:schemeClr val="bg1">
                  <a:lumMod val="85000"/>
                </a:schemeClr>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TextBox 11"/>
          <p:cNvSpPr txBox="1"/>
          <p:nvPr/>
        </p:nvSpPr>
        <p:spPr>
          <a:xfrm>
            <a:off x="4773689" y="6562163"/>
            <a:ext cx="4356847" cy="307777"/>
          </a:xfrm>
          <a:prstGeom prst="rect">
            <a:avLst/>
          </a:prstGeom>
          <a:noFill/>
        </p:spPr>
        <p:txBody>
          <a:bodyPr wrap="square" rtlCol="0">
            <a:spAutoFit/>
          </a:bodyPr>
          <a:lstStyle/>
          <a:p>
            <a:pPr algn="r"/>
            <a:r>
              <a:rPr lang="en-US" sz="1400" b="1" dirty="0" smtClean="0">
                <a:solidFill>
                  <a:schemeClr val="tx2"/>
                </a:solidFill>
              </a:rPr>
              <a:t>Source:  Foodservice Research Institute</a:t>
            </a:r>
            <a:endParaRPr lang="en-US" sz="1400" b="1" dirty="0">
              <a:solidFill>
                <a:schemeClr val="tx2"/>
              </a:solidFill>
            </a:endParaRPr>
          </a:p>
        </p:txBody>
      </p:sp>
      <p:pic>
        <p:nvPicPr>
          <p:cNvPr id="10" name="Picture 9" descr="fsrinlogo.png"/>
          <p:cNvPicPr>
            <a:picLocks noChangeAspect="1"/>
          </p:cNvPicPr>
          <p:nvPr/>
        </p:nvPicPr>
        <p:blipFill>
          <a:blip r:embed="rId9" cstate="print"/>
          <a:stretch>
            <a:fillRect/>
          </a:stretch>
        </p:blipFill>
        <p:spPr>
          <a:xfrm>
            <a:off x="44828" y="5993102"/>
            <a:ext cx="777240" cy="791448"/>
          </a:xfrm>
          <a:prstGeom prst="rect">
            <a:avLst/>
          </a:prstGeom>
          <a:effectLst>
            <a:outerShdw blurRad="38100" dist="38100" dir="2700000" sx="99000" sy="99000" algn="tl" rotWithShape="0">
              <a:prstClr val="black">
                <a:alpha val="50000"/>
              </a:prstClr>
            </a:outerShdw>
          </a:effectLst>
        </p:spPr>
      </p:pic>
      <p:sp>
        <p:nvSpPr>
          <p:cNvPr id="14" name="TextBox 13"/>
          <p:cNvSpPr txBox="1"/>
          <p:nvPr/>
        </p:nvSpPr>
        <p:spPr>
          <a:xfrm>
            <a:off x="0" y="0"/>
            <a:ext cx="5560136" cy="276999"/>
          </a:xfrm>
          <a:prstGeom prst="rect">
            <a:avLst/>
          </a:prstGeom>
          <a:noFill/>
        </p:spPr>
        <p:txBody>
          <a:bodyPr wrap="square" rtlCol="0">
            <a:spAutoFit/>
          </a:bodyPr>
          <a:lstStyle/>
          <a:p>
            <a:pPr algn="l"/>
            <a:r>
              <a:rPr lang="en-US" sz="1200" b="1" i="0" baseline="0" dirty="0" smtClean="0">
                <a:solidFill>
                  <a:schemeClr val="tx2"/>
                </a:solidFill>
              </a:rPr>
              <a:t>Market Intelligence Report on Potato Side Options with Burgers and Hot Dogs</a:t>
            </a:r>
            <a:endParaRPr lang="en-US" sz="1200" b="1" i="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Lst>
  <p:transition>
    <p:fade/>
  </p:transition>
  <p:hf hdr="0" ftr="0" dt="0"/>
  <p:txStyles>
    <p:titleStyle>
      <a:lvl1pPr algn="l" rtl="0" eaLnBrk="1" latinLnBrk="0" hangingPunct="1">
        <a:lnSpc>
          <a:spcPct val="65000"/>
        </a:lnSpc>
        <a:spcBef>
          <a:spcPct val="0"/>
        </a:spcBef>
        <a:buNone/>
        <a:defRPr sz="4400" kern="1200">
          <a:solidFill>
            <a:schemeClr val="tx2"/>
          </a:solidFill>
          <a:effectLst>
            <a:outerShdw blurRad="50800" dist="38100" dir="2700000" algn="tl" rotWithShape="0">
              <a:prstClr val="black">
                <a:alpha val="40000"/>
              </a:prstClr>
            </a:outerShdw>
          </a:effectLst>
          <a:latin typeface="+mj-lt"/>
          <a:ea typeface="+mj-ea"/>
          <a:cs typeface="+mj-cs"/>
        </a:defRPr>
      </a:lvl1pPr>
    </p:titleStyle>
    <p:bodyStyle>
      <a:lvl1pPr marL="320040" indent="-320040" algn="l" rtl="0" eaLnBrk="1" latinLnBrk="0" hangingPunct="1">
        <a:lnSpc>
          <a:spcPct val="90000"/>
        </a:lnSpc>
        <a:spcBef>
          <a:spcPts val="1000"/>
        </a:spcBef>
        <a:buClr>
          <a:schemeClr val="accent2"/>
        </a:buClr>
        <a:buSzPct val="60000"/>
        <a:buFont typeface="Wingdings"/>
        <a:buChar char=""/>
        <a:defRPr sz="2400" kern="1200">
          <a:solidFill>
            <a:schemeClr val="tx1"/>
          </a:solidFill>
          <a:latin typeface="+mn-lt"/>
          <a:ea typeface="+mn-ea"/>
          <a:cs typeface="+mn-cs"/>
        </a:defRPr>
      </a:lvl1pPr>
      <a:lvl2pPr marL="640080" indent="-274320" algn="l" rtl="0" eaLnBrk="1" latinLnBrk="0" hangingPunct="1">
        <a:lnSpc>
          <a:spcPct val="90000"/>
        </a:lnSpc>
        <a:spcBef>
          <a:spcPts val="550"/>
        </a:spcBef>
        <a:buClr>
          <a:schemeClr val="accent1"/>
        </a:buClr>
        <a:buSzPct val="70000"/>
        <a:buFont typeface="Wingdings 2"/>
        <a:buChar char=""/>
        <a:defRPr sz="2000" kern="1200">
          <a:solidFill>
            <a:schemeClr val="tx1"/>
          </a:solidFill>
          <a:latin typeface="+mn-lt"/>
          <a:ea typeface="+mn-ea"/>
          <a:cs typeface="+mn-cs"/>
        </a:defRPr>
      </a:lvl2pPr>
      <a:lvl3pPr marL="914400" indent="-228600" algn="l" rtl="0" eaLnBrk="1" latinLnBrk="0" hangingPunct="1">
        <a:lnSpc>
          <a:spcPct val="90000"/>
        </a:lnSpc>
        <a:spcBef>
          <a:spcPts val="500"/>
        </a:spcBef>
        <a:buClr>
          <a:schemeClr val="accent2"/>
        </a:buClr>
        <a:buSzPct val="75000"/>
        <a:buFont typeface="Wingdings"/>
        <a:buChar char=""/>
        <a:defRPr sz="1800" kern="1200">
          <a:solidFill>
            <a:schemeClr val="tx1"/>
          </a:solidFill>
          <a:latin typeface="+mn-lt"/>
          <a:ea typeface="+mn-ea"/>
          <a:cs typeface="+mn-cs"/>
        </a:defRPr>
      </a:lvl3pPr>
      <a:lvl4pPr marL="1371600" indent="-228600" algn="l" rtl="0" eaLnBrk="1" latinLnBrk="0" hangingPunct="1">
        <a:lnSpc>
          <a:spcPct val="90000"/>
        </a:lnSpc>
        <a:spcBef>
          <a:spcPts val="400"/>
        </a:spcBef>
        <a:buClr>
          <a:schemeClr val="accent3"/>
        </a:buClr>
        <a:buSzPct val="75000"/>
        <a:buFont typeface="Wingdings"/>
        <a:buChar char=""/>
        <a:defRPr sz="1600" kern="1200">
          <a:solidFill>
            <a:schemeClr val="tx1"/>
          </a:solidFill>
          <a:latin typeface="+mn-lt"/>
          <a:ea typeface="+mn-ea"/>
          <a:cs typeface="+mn-cs"/>
        </a:defRPr>
      </a:lvl4pPr>
      <a:lvl5pPr marL="1828800" indent="-228600" algn="l" rtl="0" eaLnBrk="1" latinLnBrk="0" hangingPunct="1">
        <a:lnSpc>
          <a:spcPct val="90000"/>
        </a:lnSpc>
        <a:spcBef>
          <a:spcPts val="400"/>
        </a:spcBef>
        <a:buClr>
          <a:schemeClr val="accent4"/>
        </a:buClr>
        <a:buSzPct val="65000"/>
        <a:buFont typeface="Wingdings"/>
        <a:buChar char=""/>
        <a:defRPr sz="16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2" name="Rectangle 2"/>
          <p:cNvSpPr>
            <a:spLocks noGrp="1"/>
          </p:cNvSpPr>
          <p:nvPr>
            <p:ph type="ctrTitle"/>
          </p:nvPr>
        </p:nvSpPr>
        <p:spPr>
          <a:xfrm>
            <a:off x="1670537" y="1380409"/>
            <a:ext cx="7263483" cy="1688123"/>
          </a:xfrm>
        </p:spPr>
        <p:txBody>
          <a:bodyPr>
            <a:normAutofit fontScale="90000"/>
          </a:bodyPr>
          <a:lstStyle/>
          <a:p>
            <a:pPr algn="ctr"/>
            <a:r>
              <a:rPr lang="en-US" sz="3600" dirty="0" smtClean="0"/>
              <a:t/>
            </a:r>
            <a:br>
              <a:rPr lang="en-US" sz="3600" dirty="0" smtClean="0"/>
            </a:br>
            <a:r>
              <a:rPr lang="en-US" sz="3600" dirty="0" smtClean="0"/>
              <a:t/>
            </a:r>
            <a:br>
              <a:rPr lang="en-US" sz="3600" dirty="0" smtClean="0"/>
            </a:br>
            <a:r>
              <a:rPr lang="en-US" sz="4900" i="1" dirty="0" smtClean="0"/>
              <a:t>Potato Sides with Burgers and Hot dogs </a:t>
            </a:r>
            <a:endParaRPr lang="en-US" sz="4900" dirty="0"/>
          </a:p>
        </p:txBody>
      </p:sp>
      <p:sp>
        <p:nvSpPr>
          <p:cNvPr id="3" name="Rectangle 3"/>
          <p:cNvSpPr>
            <a:spLocks noGrp="1"/>
          </p:cNvSpPr>
          <p:nvPr>
            <p:ph type="subTitle" idx="1"/>
          </p:nvPr>
        </p:nvSpPr>
        <p:spPr/>
        <p:txBody>
          <a:bodyPr/>
          <a:lstStyle/>
          <a:p>
            <a:r>
              <a:rPr lang="en-US" dirty="0" smtClean="0"/>
              <a:t>Foodservice Research Institute</a:t>
            </a:r>
            <a:endParaRPr lang="en-US" dirty="0"/>
          </a:p>
        </p:txBody>
      </p:sp>
      <p:sp>
        <p:nvSpPr>
          <p:cNvPr id="4" name="TextBox 3"/>
          <p:cNvSpPr txBox="1"/>
          <p:nvPr/>
        </p:nvSpPr>
        <p:spPr>
          <a:xfrm>
            <a:off x="2982912" y="2964992"/>
            <a:ext cx="4800600" cy="830997"/>
          </a:xfrm>
          <a:prstGeom prst="rect">
            <a:avLst/>
          </a:prstGeom>
          <a:noFill/>
        </p:spPr>
        <p:txBody>
          <a:bodyPr wrap="square" rtlCol="0">
            <a:spAutoFit/>
          </a:bodyPr>
          <a:lstStyle/>
          <a:p>
            <a:pPr algn="ctr"/>
            <a:r>
              <a:rPr lang="en-US" sz="1600" i="1" dirty="0" smtClean="0">
                <a:solidFill>
                  <a:srgbClr val="FFFFFF"/>
                </a:solidFill>
                <a:effectLst>
                  <a:outerShdw blurRad="38100" dist="38100" dir="2700000" algn="tl">
                    <a:srgbClr val="000000">
                      <a:alpha val="43137"/>
                    </a:srgbClr>
                  </a:outerShdw>
                </a:effectLst>
              </a:rPr>
              <a:t>Detailing incidence of use, trends and other menuing practices of Potatoes on the menus of chains, independents and non commercial operators</a:t>
            </a:r>
            <a:endParaRPr lang="en-US" sz="1600" i="1" dirty="0">
              <a:solidFill>
                <a:srgbClr val="FFFFFF"/>
              </a:solidFill>
              <a:effectLst>
                <a:outerShdw blurRad="38100" dist="38100" dir="2700000" algn="tl">
                  <a:srgbClr val="000000">
                    <a:alpha val="43137"/>
                  </a:srgbClr>
                </a:outerShdw>
              </a:effectLst>
            </a:endParaRPr>
          </a:p>
        </p:txBody>
      </p:sp>
      <p:sp>
        <p:nvSpPr>
          <p:cNvPr id="5" name="TextBox 4"/>
          <p:cNvSpPr txBox="1"/>
          <p:nvPr/>
        </p:nvSpPr>
        <p:spPr>
          <a:xfrm>
            <a:off x="2242421" y="4425431"/>
            <a:ext cx="6469829" cy="1077218"/>
          </a:xfrm>
          <a:prstGeom prst="rect">
            <a:avLst/>
          </a:prstGeom>
          <a:noFill/>
        </p:spPr>
        <p:txBody>
          <a:bodyPr wrap="square" rtlCol="0">
            <a:spAutoFit/>
          </a:bodyPr>
          <a:lstStyle/>
          <a:p>
            <a:pPr algn="ctr"/>
            <a:r>
              <a:rPr lang="en-US" sz="3200" i="1" dirty="0" smtClean="0">
                <a:solidFill>
                  <a:srgbClr val="FFFFFF"/>
                </a:solidFill>
                <a:effectLst>
                  <a:outerShdw blurRad="38100" dist="38100" dir="2700000" algn="tl">
                    <a:srgbClr val="000000">
                      <a:alpha val="43137"/>
                    </a:srgbClr>
                  </a:outerShdw>
                </a:effectLst>
              </a:rPr>
              <a:t>Report Prepared for the </a:t>
            </a:r>
          </a:p>
          <a:p>
            <a:pPr algn="ctr"/>
            <a:r>
              <a:rPr lang="en-US" sz="3200" i="1" dirty="0" smtClean="0">
                <a:solidFill>
                  <a:srgbClr val="FFFFFF"/>
                </a:solidFill>
                <a:effectLst>
                  <a:outerShdw blurRad="38100" dist="38100" dir="2700000" algn="tl">
                    <a:srgbClr val="000000">
                      <a:alpha val="43137"/>
                    </a:srgbClr>
                  </a:outerShdw>
                </a:effectLst>
              </a:rPr>
              <a:t>Idaho Potato Commission</a:t>
            </a:r>
            <a:endParaRPr lang="en-US" sz="3200" i="1" dirty="0">
              <a:solidFill>
                <a:srgbClr val="FFFFFF"/>
              </a:solidFill>
              <a:effectLst>
                <a:outerShdw blurRad="38100" dist="38100" dir="2700000" algn="tl">
                  <a:srgbClr val="000000">
                    <a:alpha val="43137"/>
                  </a:srgbClr>
                </a:outerShdw>
              </a:effectLst>
            </a:endParaRPr>
          </a:p>
        </p:txBody>
      </p:sp>
      <p:sp>
        <p:nvSpPr>
          <p:cNvPr id="6" name="Rectangle 2"/>
          <p:cNvSpPr txBox="1">
            <a:spLocks/>
          </p:cNvSpPr>
          <p:nvPr/>
        </p:nvSpPr>
        <p:spPr>
          <a:xfrm>
            <a:off x="1652954" y="732709"/>
            <a:ext cx="7253654" cy="718037"/>
          </a:xfrm>
          <a:prstGeom prst="rect">
            <a:avLst/>
          </a:prstGeom>
        </p:spPr>
        <p:txBody>
          <a:bodyPr vert="horz" anchor="b">
            <a:normAutofit fontScale="97500"/>
          </a:bodyPr>
          <a:lstStyle/>
          <a:p>
            <a:pPr marL="0" marR="0" lvl="0" indent="0" algn="ctr" defTabSz="914400" rtl="0" eaLnBrk="1" fontAlgn="auto" latinLnBrk="0" hangingPunct="1">
              <a:lnSpc>
                <a:spcPct val="65000"/>
              </a:lnSpc>
              <a:spcBef>
                <a:spcPct val="0"/>
              </a:spcBef>
              <a:spcAft>
                <a:spcPts val="0"/>
              </a:spcAft>
              <a:buClrTx/>
              <a:buSzTx/>
              <a:buFontTx/>
              <a:buNone/>
              <a:tabLst/>
              <a:defRPr/>
            </a:pPr>
            <a:r>
              <a:rPr kumimoji="0" lang="en-US" sz="4000" b="0" i="0" u="none" strike="noStrike" kern="1200" cap="all"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mj-lt"/>
                <a:ea typeface="+mj-ea"/>
                <a:cs typeface="+mj-cs"/>
              </a:rPr>
              <a:t>Market Intelligence Report</a:t>
            </a:r>
            <a:endParaRPr kumimoji="0" lang="en-US" sz="4000" b="0" i="0" u="none" strike="noStrike" kern="1200" cap="all" spc="0" normalizeH="0" baseline="0" noProof="0" dirty="0">
              <a:ln>
                <a:noFill/>
              </a:ln>
              <a:solidFill>
                <a:schemeClr val="tx2"/>
              </a:solidFill>
              <a:effectLst>
                <a:outerShdw blurRad="50800" dist="38100" dir="2700000" algn="tl" rotWithShape="0">
                  <a:prstClr val="black">
                    <a:alpha val="40000"/>
                  </a:prstClr>
                </a:outerShdw>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“California</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Burgers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725037838"/>
              </p:ext>
            </p:extLst>
          </p:nvPr>
        </p:nvGraphicFramePr>
        <p:xfrm>
          <a:off x="1002995" y="1805804"/>
          <a:ext cx="7223760" cy="4027838"/>
        </p:xfrm>
        <a:graphic>
          <a:graphicData uri="http://schemas.openxmlformats.org/drawingml/2006/table">
            <a:tbl>
              <a:tblPr firstRow="1" lastRow="1" bandRow="1">
                <a:tableStyleId>{7DF18680-E054-41AD-8BC1-D1AEF772440D}</a:tableStyleId>
              </a:tblPr>
              <a:tblGrid>
                <a:gridCol w="1097280"/>
                <a:gridCol w="1097280"/>
                <a:gridCol w="502920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800" b="0" i="0" u="none" strike="noStrike" dirty="0">
                          <a:latin typeface="Arial"/>
                        </a:rPr>
                        <a:t>Jillians</a:t>
                      </a:r>
                    </a:p>
                  </a:txBody>
                  <a:tcPr marL="9525" marR="9525" marT="9525" marB="0"/>
                </a:tc>
                <a:tc>
                  <a:txBody>
                    <a:bodyPr/>
                    <a:lstStyle/>
                    <a:p>
                      <a:pPr algn="l" fontAlgn="t"/>
                      <a:r>
                        <a:rPr lang="en-US" sz="800" b="0" i="0" u="none" strike="noStrike" dirty="0">
                          <a:latin typeface="Arial"/>
                        </a:rPr>
                        <a:t>California Bar Burgers</a:t>
                      </a:r>
                    </a:p>
                  </a:txBody>
                  <a:tcPr marL="9525" marR="9525" marT="9525" marB="0"/>
                </a:tc>
                <a:tc>
                  <a:txBody>
                    <a:bodyPr/>
                    <a:lstStyle/>
                    <a:p>
                      <a:pPr algn="l" fontAlgn="t"/>
                      <a:r>
                        <a:rPr lang="en-US" sz="700" b="0" i="0" u="none" strike="noStrike" dirty="0">
                          <a:latin typeface="Arial"/>
                        </a:rPr>
                        <a:t>California Bar Burgers 4 mini cheeseburgers on </a:t>
                      </a:r>
                      <a:r>
                        <a:rPr lang="en-US" sz="700" b="0" i="0" u="none" strike="noStrike" dirty="0" smtClean="0">
                          <a:latin typeface="Arial"/>
                        </a:rPr>
                        <a:t>Hawaiian </a:t>
                      </a:r>
                      <a:r>
                        <a:rPr lang="en-US" sz="700" b="0" i="0" u="none" strike="noStrike" dirty="0">
                          <a:latin typeface="Arial"/>
                        </a:rPr>
                        <a:t>bread, served with </a:t>
                      </a:r>
                      <a:r>
                        <a:rPr lang="en-US" sz="700" b="0" i="0" u="none" strike="noStrike" dirty="0" smtClean="0">
                          <a:latin typeface="Arial"/>
                        </a:rPr>
                        <a:t>seasoned </a:t>
                      </a:r>
                      <a:r>
                        <a:rPr lang="en-US" sz="700" b="0" i="0" u="none" strike="noStrike" dirty="0">
                          <a:latin typeface="Arial"/>
                        </a:rPr>
                        <a:t>fries, with bed of lettuce, tomato pickle chips</a:t>
                      </a:r>
                    </a:p>
                  </a:txBody>
                  <a:tcPr marL="9525" marR="9525" marT="9525" marB="0"/>
                </a:tc>
              </a:tr>
              <a:tr h="365462">
                <a:tc>
                  <a:txBody>
                    <a:bodyPr/>
                    <a:lstStyle/>
                    <a:p>
                      <a:pPr algn="l" fontAlgn="t"/>
                      <a:r>
                        <a:rPr lang="en-US" sz="800" b="0" i="0" u="none" strike="noStrike" dirty="0">
                          <a:latin typeface="Arial"/>
                        </a:rPr>
                        <a:t>BJs Restaurant &amp; Brewery</a:t>
                      </a:r>
                    </a:p>
                  </a:txBody>
                  <a:tcPr marL="9525" marR="9525" marT="9525" marB="0"/>
                </a:tc>
                <a:tc>
                  <a:txBody>
                    <a:bodyPr/>
                    <a:lstStyle/>
                    <a:p>
                      <a:pPr algn="l" fontAlgn="t"/>
                      <a:r>
                        <a:rPr lang="en-US" sz="800" b="0" i="0" u="none" strike="noStrike" dirty="0">
                          <a:latin typeface="Arial"/>
                        </a:rPr>
                        <a:t>California Burger</a:t>
                      </a:r>
                    </a:p>
                  </a:txBody>
                  <a:tcPr marL="9525" marR="9525" marT="9525" marB="0"/>
                </a:tc>
                <a:tc>
                  <a:txBody>
                    <a:bodyPr/>
                    <a:lstStyle/>
                    <a:p>
                      <a:pPr algn="l" fontAlgn="t"/>
                      <a:r>
                        <a:rPr lang="en-US" sz="700" b="0" i="0" u="none" strike="noStrike" dirty="0">
                          <a:latin typeface="Arial"/>
                        </a:rPr>
                        <a:t>California Burger, One half-pound patty served on sourdough bread, topped with avocado, roasted green chilies, pepper jack cheese, chipotle mayonnaise and ranch dressing. Served with wedge cut seasoned fries.  Enjoy a house, caesar or wedge salad with any burger $2.95</a:t>
                      </a:r>
                    </a:p>
                  </a:txBody>
                  <a:tcPr marL="9525" marR="9525" marT="9525" marB="0"/>
                </a:tc>
              </a:tr>
              <a:tr h="365462">
                <a:tc>
                  <a:txBody>
                    <a:bodyPr/>
                    <a:lstStyle/>
                    <a:p>
                      <a:pPr algn="l" fontAlgn="t"/>
                      <a:r>
                        <a:rPr lang="en-US" sz="800" b="0" i="0" u="none" strike="noStrike" dirty="0">
                          <a:latin typeface="Arial"/>
                        </a:rPr>
                        <a:t>Café Express</a:t>
                      </a:r>
                    </a:p>
                  </a:txBody>
                  <a:tcPr marL="9525" marR="9525" marT="9525" marB="0"/>
                </a:tc>
                <a:tc>
                  <a:txBody>
                    <a:bodyPr/>
                    <a:lstStyle/>
                    <a:p>
                      <a:pPr algn="l" fontAlgn="t"/>
                      <a:r>
                        <a:rPr lang="en-US" sz="800" b="0" i="0" u="none" strike="noStrike" dirty="0">
                          <a:latin typeface="Arial"/>
                        </a:rPr>
                        <a:t>California Burger</a:t>
                      </a:r>
                    </a:p>
                  </a:txBody>
                  <a:tcPr marL="9525" marR="9525" marT="9525" marB="0"/>
                </a:tc>
                <a:tc>
                  <a:txBody>
                    <a:bodyPr/>
                    <a:lstStyle/>
                    <a:p>
                      <a:pPr algn="l" fontAlgn="t"/>
                      <a:r>
                        <a:rPr lang="en-US" sz="700" b="0" i="0" u="none" strike="noStrike" dirty="0">
                          <a:latin typeface="Arial"/>
                        </a:rPr>
                        <a:t>California Burger, fresh sliced avocado, monterey jack cheese, oven roasted artichoke hearts and tomatoes, served with french fries, sweet potato fries, chips or seasonal fresh fruit, your choice</a:t>
                      </a:r>
                    </a:p>
                  </a:txBody>
                  <a:tcPr marL="9525" marR="9525" marT="9525" marB="0"/>
                </a:tc>
              </a:tr>
              <a:tr h="365462">
                <a:tc>
                  <a:txBody>
                    <a:bodyPr/>
                    <a:lstStyle/>
                    <a:p>
                      <a:pPr algn="l" fontAlgn="t"/>
                      <a:r>
                        <a:rPr lang="en-US" sz="800" b="0" i="0" u="none" strike="noStrike" dirty="0">
                          <a:latin typeface="Arial"/>
                        </a:rPr>
                        <a:t>Chuys Mesquite Broiler Baha</a:t>
                      </a:r>
                    </a:p>
                  </a:txBody>
                  <a:tcPr marL="9525" marR="9525" marT="9525" marB="0"/>
                </a:tc>
                <a:tc>
                  <a:txBody>
                    <a:bodyPr/>
                    <a:lstStyle/>
                    <a:p>
                      <a:pPr algn="l" fontAlgn="t"/>
                      <a:r>
                        <a:rPr lang="en-US" sz="800" b="0" i="0" u="none" strike="noStrike" dirty="0">
                          <a:latin typeface="Arial"/>
                        </a:rPr>
                        <a:t>California Burger</a:t>
                      </a:r>
                    </a:p>
                  </a:txBody>
                  <a:tcPr marL="9525" marR="9525" marT="9525" marB="0"/>
                </a:tc>
                <a:tc>
                  <a:txBody>
                    <a:bodyPr/>
                    <a:lstStyle/>
                    <a:p>
                      <a:pPr algn="l" fontAlgn="t"/>
                      <a:r>
                        <a:rPr lang="en-US" sz="700" b="0" i="0" u="none" strike="noStrike" dirty="0">
                          <a:latin typeface="Arial"/>
                        </a:rPr>
                        <a:t>California Burger, fresh lettuce, tomato, avocado, bacon and blended cheese with baja sauce on the side. Served with french fries or chili. Lettuce and tomato served on the side</a:t>
                      </a:r>
                    </a:p>
                  </a:txBody>
                  <a:tcPr marL="9525" marR="9525" marT="9525" marB="0"/>
                </a:tc>
              </a:tr>
              <a:tr h="365462">
                <a:tc>
                  <a:txBody>
                    <a:bodyPr/>
                    <a:lstStyle/>
                    <a:p>
                      <a:pPr algn="l" fontAlgn="t"/>
                      <a:r>
                        <a:rPr lang="en-US" sz="800" b="0" i="0" u="none" strike="noStrike" dirty="0">
                          <a:latin typeface="Arial"/>
                        </a:rPr>
                        <a:t>JBs Family Restaurants</a:t>
                      </a:r>
                    </a:p>
                  </a:txBody>
                  <a:tcPr marL="9525" marR="9525" marT="9525" marB="0"/>
                </a:tc>
                <a:tc>
                  <a:txBody>
                    <a:bodyPr/>
                    <a:lstStyle/>
                    <a:p>
                      <a:pPr algn="l" fontAlgn="t"/>
                      <a:r>
                        <a:rPr lang="en-US" sz="800" b="0" i="0" u="none" strike="noStrike" dirty="0">
                          <a:latin typeface="Arial"/>
                        </a:rPr>
                        <a:t>California Burger</a:t>
                      </a:r>
                    </a:p>
                  </a:txBody>
                  <a:tcPr marL="9525" marR="9525" marT="9525" marB="0"/>
                </a:tc>
                <a:tc>
                  <a:txBody>
                    <a:bodyPr/>
                    <a:lstStyle/>
                    <a:p>
                      <a:pPr algn="l" fontAlgn="t"/>
                      <a:r>
                        <a:rPr lang="en-US" sz="700" b="0" i="0" u="none" strike="noStrike" dirty="0">
                          <a:latin typeface="Arial"/>
                        </a:rPr>
                        <a:t>California Burger with fries</a:t>
                      </a:r>
                    </a:p>
                  </a:txBody>
                  <a:tcPr marL="9525" marR="9525" marT="9525" marB="0"/>
                </a:tc>
              </a:tr>
              <a:tr h="365462">
                <a:tc>
                  <a:txBody>
                    <a:bodyPr/>
                    <a:lstStyle/>
                    <a:p>
                      <a:pPr algn="l" fontAlgn="t"/>
                      <a:r>
                        <a:rPr lang="en-US" sz="800" b="0" i="0" u="none" strike="noStrike" dirty="0">
                          <a:latin typeface="Arial"/>
                        </a:rPr>
                        <a:t>McGraths Fish House</a:t>
                      </a:r>
                    </a:p>
                  </a:txBody>
                  <a:tcPr marL="9525" marR="9525" marT="9525" marB="0"/>
                </a:tc>
                <a:tc>
                  <a:txBody>
                    <a:bodyPr/>
                    <a:lstStyle/>
                    <a:p>
                      <a:pPr algn="l" fontAlgn="t"/>
                      <a:r>
                        <a:rPr lang="en-US" sz="800" b="0" i="0" u="none" strike="noStrike" dirty="0">
                          <a:latin typeface="Arial"/>
                        </a:rPr>
                        <a:t>California Burger</a:t>
                      </a:r>
                    </a:p>
                  </a:txBody>
                  <a:tcPr marL="9525" marR="9525" marT="9525" marB="0"/>
                </a:tc>
                <a:tc>
                  <a:txBody>
                    <a:bodyPr/>
                    <a:lstStyle/>
                    <a:p>
                      <a:pPr algn="l" fontAlgn="t"/>
                      <a:r>
                        <a:rPr lang="en-US" sz="700" b="0" i="0" u="none" strike="noStrike" dirty="0">
                          <a:latin typeface="Arial"/>
                        </a:rPr>
                        <a:t>California Burger avocado, lettuce, tomato, onion, bacon, cheddar cheese and mayonnaise with choice of garden salad, coleslaw, fish house fries, cottage cheese, sliced tomatoes, clam chowder or </a:t>
                      </a:r>
                      <a:r>
                        <a:rPr lang="en-US" sz="700" b="0" i="0" u="none" strike="noStrike" dirty="0" smtClean="0">
                          <a:latin typeface="Arial"/>
                        </a:rPr>
                        <a:t>fishermans </a:t>
                      </a:r>
                      <a:r>
                        <a:rPr lang="en-US" sz="700" b="0" i="0" u="none" strike="noStrike" dirty="0">
                          <a:latin typeface="Arial"/>
                        </a:rPr>
                        <a:t>stew</a:t>
                      </a:r>
                    </a:p>
                  </a:txBody>
                  <a:tcPr marL="9525" marR="9525" marT="9525" marB="0"/>
                </a:tc>
              </a:tr>
              <a:tr h="365462">
                <a:tc>
                  <a:txBody>
                    <a:bodyPr/>
                    <a:lstStyle/>
                    <a:p>
                      <a:pPr algn="l" fontAlgn="t"/>
                      <a:r>
                        <a:rPr lang="en-US" sz="800" b="0" i="0" u="none" strike="noStrike" dirty="0">
                          <a:latin typeface="Arial"/>
                        </a:rPr>
                        <a:t>Office Beer Bar &amp; Grill</a:t>
                      </a:r>
                    </a:p>
                  </a:txBody>
                  <a:tcPr marL="9525" marR="9525" marT="9525" marB="0"/>
                </a:tc>
                <a:tc>
                  <a:txBody>
                    <a:bodyPr/>
                    <a:lstStyle/>
                    <a:p>
                      <a:pPr algn="l" fontAlgn="t"/>
                      <a:r>
                        <a:rPr lang="en-US" sz="800" b="0" i="0" u="none" strike="noStrike" dirty="0">
                          <a:latin typeface="Arial"/>
                        </a:rPr>
                        <a:t>California Burger</a:t>
                      </a:r>
                    </a:p>
                  </a:txBody>
                  <a:tcPr marL="9525" marR="9525" marT="9525" marB="0"/>
                </a:tc>
                <a:tc>
                  <a:txBody>
                    <a:bodyPr/>
                    <a:lstStyle/>
                    <a:p>
                      <a:pPr algn="l" fontAlgn="t"/>
                      <a:r>
                        <a:rPr lang="en-US" sz="700" b="0" i="0" u="none" strike="noStrike" dirty="0">
                          <a:latin typeface="Arial"/>
                        </a:rPr>
                        <a:t>California Burger fresh ground USDA choice certified angus beef, served with a choice of roll with lettuce, tomato, pickle and fries</a:t>
                      </a:r>
                    </a:p>
                  </a:txBody>
                  <a:tcPr marL="9525" marR="9525" marT="9525" marB="0"/>
                </a:tc>
              </a:tr>
              <a:tr h="365462">
                <a:tc>
                  <a:txBody>
                    <a:bodyPr/>
                    <a:lstStyle/>
                    <a:p>
                      <a:pPr algn="l" fontAlgn="t"/>
                      <a:r>
                        <a:rPr lang="en-US" sz="800" b="0" i="0" u="none" strike="noStrike" dirty="0">
                          <a:latin typeface="Arial"/>
                        </a:rPr>
                        <a:t>Perkos Café</a:t>
                      </a:r>
                    </a:p>
                  </a:txBody>
                  <a:tcPr marL="9525" marR="9525" marT="9525" marB="0"/>
                </a:tc>
                <a:tc>
                  <a:txBody>
                    <a:bodyPr/>
                    <a:lstStyle/>
                    <a:p>
                      <a:pPr algn="l" fontAlgn="t"/>
                      <a:r>
                        <a:rPr lang="en-US" sz="800" b="0" i="0" u="none" strike="noStrike" dirty="0">
                          <a:latin typeface="Arial"/>
                        </a:rPr>
                        <a:t>California Burger</a:t>
                      </a:r>
                    </a:p>
                  </a:txBody>
                  <a:tcPr marL="9525" marR="9525" marT="9525" marB="0"/>
                </a:tc>
                <a:tc>
                  <a:txBody>
                    <a:bodyPr/>
                    <a:lstStyle/>
                    <a:p>
                      <a:pPr algn="l" fontAlgn="t"/>
                      <a:r>
                        <a:rPr lang="en-US" sz="700" b="0" i="0" u="none" strike="noStrike" dirty="0">
                          <a:latin typeface="Arial"/>
                        </a:rPr>
                        <a:t>California burger lettuce and tomato, 8oz ground beef patty on a premium bun, with a basket of seasoned fries, with avocado, pepperjack cheese and mushrooms</a:t>
                      </a:r>
                    </a:p>
                  </a:txBody>
                  <a:tcPr marL="9525" marR="9525" marT="9525" marB="0"/>
                </a:tc>
              </a:tr>
              <a:tr h="365462">
                <a:tc>
                  <a:txBody>
                    <a:bodyPr/>
                    <a:lstStyle/>
                    <a:p>
                      <a:pPr algn="l" fontAlgn="t"/>
                      <a:r>
                        <a:rPr lang="en-US" sz="800" b="0" i="0" u="none" strike="noStrike" dirty="0">
                          <a:latin typeface="Arial"/>
                        </a:rPr>
                        <a:t>George Webb Restaurants</a:t>
                      </a:r>
                    </a:p>
                  </a:txBody>
                  <a:tcPr marL="9525" marR="9525" marT="9525" marB="0"/>
                </a:tc>
                <a:tc>
                  <a:txBody>
                    <a:bodyPr/>
                    <a:lstStyle/>
                    <a:p>
                      <a:pPr algn="l" fontAlgn="t"/>
                      <a:r>
                        <a:rPr lang="en-US" sz="800" b="0" i="0" u="none" strike="noStrike" dirty="0">
                          <a:latin typeface="Arial"/>
                        </a:rPr>
                        <a:t>California Burger Combo</a:t>
                      </a:r>
                    </a:p>
                  </a:txBody>
                  <a:tcPr marL="9525" marR="9525" marT="9525" marB="0"/>
                </a:tc>
                <a:tc>
                  <a:txBody>
                    <a:bodyPr/>
                    <a:lstStyle/>
                    <a:p>
                      <a:pPr algn="l" fontAlgn="t"/>
                      <a:r>
                        <a:rPr lang="en-US" sz="700" b="0" i="0" u="none" strike="noStrike" dirty="0">
                          <a:latin typeface="Arial"/>
                        </a:rPr>
                        <a:t>California Burger Combo, Choice of fries, hashbrowns, or cup of soup. If soup is chosen, upgrade to bowl of soup or cup of chili add .55 Bowl of chili add 1.40 a la </a:t>
                      </a:r>
                      <a:r>
                        <a:rPr lang="en-US" sz="700" b="0" i="0" u="none" strike="noStrike" dirty="0" smtClean="0">
                          <a:latin typeface="Arial"/>
                        </a:rPr>
                        <a:t>carte </a:t>
                      </a:r>
                      <a:r>
                        <a:rPr lang="en-US" sz="700" b="0" i="0" u="none" strike="noStrike" dirty="0">
                          <a:latin typeface="Arial"/>
                        </a:rPr>
                        <a:t>hamburger prices Cheeseburger 1.50 hamburger 1.25 All others subtract 1.00</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“Chili</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Burgers/Dogs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nvGraphicFramePr>
        <p:xfrm>
          <a:off x="1268820" y="1805804"/>
          <a:ext cx="7223760" cy="4108444"/>
        </p:xfrm>
        <a:graphic>
          <a:graphicData uri="http://schemas.openxmlformats.org/drawingml/2006/table">
            <a:tbl>
              <a:tblPr firstRow="1" lastRow="1" bandRow="1">
                <a:tableStyleId>{7DF18680-E054-41AD-8BC1-D1AEF772440D}</a:tableStyleId>
              </a:tblPr>
              <a:tblGrid>
                <a:gridCol w="1097280"/>
                <a:gridCol w="1097280"/>
                <a:gridCol w="502920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800" b="0" i="0" u="none" strike="noStrike" dirty="0">
                          <a:latin typeface="Arial"/>
                        </a:rPr>
                        <a:t>Millers Ale House Restaurants</a:t>
                      </a:r>
                    </a:p>
                  </a:txBody>
                  <a:tcPr marL="9525" marR="9525" marT="9525" marB="0"/>
                </a:tc>
                <a:tc>
                  <a:txBody>
                    <a:bodyPr/>
                    <a:lstStyle/>
                    <a:p>
                      <a:pPr algn="l" fontAlgn="t"/>
                      <a:r>
                        <a:rPr lang="en-US" sz="800" b="0" i="0" u="none" strike="noStrike" dirty="0">
                          <a:latin typeface="Arial"/>
                        </a:rPr>
                        <a:t>Chili Burger</a:t>
                      </a:r>
                    </a:p>
                  </a:txBody>
                  <a:tcPr marL="9525" marR="9525" marT="9525" marB="0"/>
                </a:tc>
                <a:tc>
                  <a:txBody>
                    <a:bodyPr/>
                    <a:lstStyle/>
                    <a:p>
                      <a:pPr algn="l" fontAlgn="t"/>
                      <a:r>
                        <a:rPr lang="en-US" sz="700" b="0" i="0" u="none" strike="noStrike" dirty="0">
                          <a:latin typeface="Arial"/>
                        </a:rPr>
                        <a:t>Chili burger topped with chili and cheddar cheese. Served with lettuce, tomato, pickle and fries, or substitute onion rings for 50 cents. Half pound fresh charbroiled sirloin</a:t>
                      </a:r>
                    </a:p>
                  </a:txBody>
                  <a:tcPr marL="9525" marR="9525" marT="9525" marB="0"/>
                </a:tc>
              </a:tr>
              <a:tr h="365462">
                <a:tc>
                  <a:txBody>
                    <a:bodyPr/>
                    <a:lstStyle/>
                    <a:p>
                      <a:pPr algn="l" fontAlgn="t"/>
                      <a:r>
                        <a:rPr lang="en-US" sz="800" b="0" i="0" u="none" strike="noStrike" dirty="0">
                          <a:latin typeface="Arial"/>
                        </a:rPr>
                        <a:t>Jerrys Famous Deli</a:t>
                      </a:r>
                    </a:p>
                  </a:txBody>
                  <a:tcPr marL="9525" marR="9525" marT="9525" marB="0"/>
                </a:tc>
                <a:tc>
                  <a:txBody>
                    <a:bodyPr/>
                    <a:lstStyle/>
                    <a:p>
                      <a:pPr algn="l" fontAlgn="t"/>
                      <a:r>
                        <a:rPr lang="en-US" sz="800" b="0" i="0" u="none" strike="noStrike" dirty="0">
                          <a:latin typeface="Arial"/>
                        </a:rPr>
                        <a:t>Chili Burger with Cheese</a:t>
                      </a:r>
                    </a:p>
                  </a:txBody>
                  <a:tcPr marL="9525" marR="9525" marT="9525" marB="0"/>
                </a:tc>
                <a:tc>
                  <a:txBody>
                    <a:bodyPr/>
                    <a:lstStyle/>
                    <a:p>
                      <a:pPr algn="l" fontAlgn="t"/>
                      <a:r>
                        <a:rPr lang="en-US" sz="700" b="0" i="0" u="none" strike="noStrike" dirty="0">
                          <a:latin typeface="Arial"/>
                        </a:rPr>
                        <a:t>Chili Burger with Cheese. Served with Fries or onion rings or baked beans and cole slaw</a:t>
                      </a:r>
                    </a:p>
                  </a:txBody>
                  <a:tcPr marL="9525" marR="9525" marT="9525" marB="0"/>
                </a:tc>
              </a:tr>
              <a:tr h="365462">
                <a:tc>
                  <a:txBody>
                    <a:bodyPr/>
                    <a:lstStyle/>
                    <a:p>
                      <a:pPr algn="l" fontAlgn="t"/>
                      <a:r>
                        <a:rPr lang="en-US" sz="800" b="0" i="0" u="none" strike="noStrike" dirty="0">
                          <a:latin typeface="Arial"/>
                        </a:rPr>
                        <a:t>Wienerschnitzel</a:t>
                      </a:r>
                    </a:p>
                  </a:txBody>
                  <a:tcPr marL="9525" marR="9525" marT="9525" marB="0"/>
                </a:tc>
                <a:tc>
                  <a:txBody>
                    <a:bodyPr/>
                    <a:lstStyle/>
                    <a:p>
                      <a:pPr algn="l" fontAlgn="t"/>
                      <a:r>
                        <a:rPr lang="en-US" sz="800" b="0" i="0" u="none" strike="noStrike" dirty="0">
                          <a:latin typeface="Arial"/>
                        </a:rPr>
                        <a:t>Chili Cheese (burger and dog) Combo</a:t>
                      </a:r>
                    </a:p>
                  </a:txBody>
                  <a:tcPr marL="9525" marR="9525" marT="9525" marB="0"/>
                </a:tc>
                <a:tc>
                  <a:txBody>
                    <a:bodyPr/>
                    <a:lstStyle/>
                    <a:p>
                      <a:pPr algn="l" fontAlgn="t"/>
                      <a:r>
                        <a:rPr lang="en-US" sz="700" b="0" i="0" u="none" strike="noStrike" dirty="0">
                          <a:latin typeface="Arial"/>
                        </a:rPr>
                        <a:t>Chili Cheese (burger and dog) Combo, chili cheese burger and chili cheese dog, served with regular fries and a medium drink 1/4 pound burger</a:t>
                      </a:r>
                    </a:p>
                  </a:txBody>
                  <a:tcPr marL="9525" marR="9525" marT="9525" marB="0"/>
                </a:tc>
              </a:tr>
              <a:tr h="365462">
                <a:tc>
                  <a:txBody>
                    <a:bodyPr/>
                    <a:lstStyle/>
                    <a:p>
                      <a:pPr algn="l" fontAlgn="t"/>
                      <a:r>
                        <a:rPr lang="en-US" sz="800" b="0" i="0" u="none" strike="noStrike" dirty="0">
                          <a:latin typeface="Arial"/>
                        </a:rPr>
                        <a:t>BJs Restaurant &amp; Brewery</a:t>
                      </a:r>
                    </a:p>
                  </a:txBody>
                  <a:tcPr marL="9525" marR="9525" marT="9525" marB="0"/>
                </a:tc>
                <a:tc>
                  <a:txBody>
                    <a:bodyPr/>
                    <a:lstStyle/>
                    <a:p>
                      <a:pPr algn="l" fontAlgn="t"/>
                      <a:r>
                        <a:rPr lang="en-US" sz="800" b="0" i="0" u="none" strike="noStrike" dirty="0">
                          <a:latin typeface="Arial"/>
                        </a:rPr>
                        <a:t>Chili Cheese Angus Burger</a:t>
                      </a:r>
                    </a:p>
                  </a:txBody>
                  <a:tcPr marL="9525" marR="9525" marT="9525" marB="0"/>
                </a:tc>
                <a:tc>
                  <a:txBody>
                    <a:bodyPr/>
                    <a:lstStyle/>
                    <a:p>
                      <a:pPr algn="l" fontAlgn="t"/>
                      <a:r>
                        <a:rPr lang="en-US" sz="700" b="0" i="0" u="none" strike="noStrike" dirty="0">
                          <a:latin typeface="Arial"/>
                        </a:rPr>
                        <a:t>Chili Cheese Angus Burger, An 8 oz Angus burger served open-faced, smothered with Piranha Pale Ale chili, jack and cheddar cheese, and topped with onion strings, served with sliced tomatoes and pickles, served with wedge-cut seasoned fries</a:t>
                      </a:r>
                    </a:p>
                  </a:txBody>
                  <a:tcPr marL="9525" marR="9525" marT="9525" marB="0"/>
                </a:tc>
              </a:tr>
              <a:tr h="365462">
                <a:tc>
                  <a:txBody>
                    <a:bodyPr/>
                    <a:lstStyle/>
                    <a:p>
                      <a:pPr algn="l" fontAlgn="t"/>
                      <a:r>
                        <a:rPr lang="en-US" sz="800" b="0" i="0" u="none" strike="noStrike" dirty="0">
                          <a:latin typeface="Arial"/>
                        </a:rPr>
                        <a:t>Teds Montana Grill</a:t>
                      </a:r>
                    </a:p>
                  </a:txBody>
                  <a:tcPr marL="9525" marR="9525" marT="9525" marB="0"/>
                </a:tc>
                <a:tc>
                  <a:txBody>
                    <a:bodyPr/>
                    <a:lstStyle/>
                    <a:p>
                      <a:pPr algn="l" fontAlgn="t"/>
                      <a:r>
                        <a:rPr lang="en-US" sz="800" b="0" i="0" u="none" strike="noStrike" dirty="0">
                          <a:latin typeface="Arial"/>
                        </a:rPr>
                        <a:t>Chili Cheese Beef Burger</a:t>
                      </a:r>
                    </a:p>
                  </a:txBody>
                  <a:tcPr marL="9525" marR="9525" marT="9525" marB="0"/>
                </a:tc>
                <a:tc>
                  <a:txBody>
                    <a:bodyPr/>
                    <a:lstStyle/>
                    <a:p>
                      <a:pPr algn="l" fontAlgn="t"/>
                      <a:r>
                        <a:rPr lang="en-US" sz="700" b="0" i="0" u="none" strike="noStrike" dirty="0">
                          <a:latin typeface="Arial"/>
                        </a:rPr>
                        <a:t>Chili Cheese Burger. Karens "flying D" bison chili, Cheddar Cheese, grilled onions &amp; jalapenos. Served with our fresh-cut french fries. Substitute fresh vegetables of the day for no additional charge. Substitute onion rings for $.50</a:t>
                      </a:r>
                    </a:p>
                  </a:txBody>
                  <a:tcPr marL="9525" marR="9525" marT="9525" marB="0"/>
                </a:tc>
              </a:tr>
              <a:tr h="365462">
                <a:tc>
                  <a:txBody>
                    <a:bodyPr/>
                    <a:lstStyle/>
                    <a:p>
                      <a:pPr algn="l" fontAlgn="t"/>
                      <a:r>
                        <a:rPr lang="en-US" sz="800" b="0" i="0" u="none" strike="noStrike" dirty="0">
                          <a:latin typeface="Arial"/>
                        </a:rPr>
                        <a:t>Krystal</a:t>
                      </a:r>
                    </a:p>
                  </a:txBody>
                  <a:tcPr marL="9525" marR="9525" marT="9525" marB="0"/>
                </a:tc>
                <a:tc>
                  <a:txBody>
                    <a:bodyPr/>
                    <a:lstStyle/>
                    <a:p>
                      <a:pPr algn="l" fontAlgn="t"/>
                      <a:r>
                        <a:rPr lang="en-US" sz="800" b="0" i="0" u="none" strike="noStrike" dirty="0">
                          <a:latin typeface="Arial"/>
                        </a:rPr>
                        <a:t>Chili Cheese Big Angus Burger Basket Meal (LTO May 09)</a:t>
                      </a:r>
                    </a:p>
                  </a:txBody>
                  <a:tcPr marL="9525" marR="9525" marT="9525" marB="0"/>
                </a:tc>
                <a:tc>
                  <a:txBody>
                    <a:bodyPr/>
                    <a:lstStyle/>
                    <a:p>
                      <a:pPr algn="l" fontAlgn="t"/>
                      <a:r>
                        <a:rPr lang="en-US" sz="700" b="0" i="0" u="none" strike="noStrike" dirty="0">
                          <a:latin typeface="Arial"/>
                        </a:rPr>
                        <a:t>Chili Cheese Big Angus Burger Basket Meal (LTO May 09), krystal pup chili, shredded cheddar cheese, and a dollop of mustard, served with two original krystal burgers, fries and drink</a:t>
                      </a:r>
                    </a:p>
                  </a:txBody>
                  <a:tcPr marL="9525" marR="9525" marT="9525" marB="0"/>
                </a:tc>
              </a:tr>
              <a:tr h="365462">
                <a:tc>
                  <a:txBody>
                    <a:bodyPr/>
                    <a:lstStyle/>
                    <a:p>
                      <a:pPr algn="l" fontAlgn="t"/>
                      <a:r>
                        <a:rPr lang="en-US" sz="800" b="0" i="0" u="none" strike="noStrike" dirty="0">
                          <a:latin typeface="Arial"/>
                        </a:rPr>
                        <a:t>Teds Montana Grill</a:t>
                      </a:r>
                    </a:p>
                  </a:txBody>
                  <a:tcPr marL="9525" marR="9525" marT="9525" marB="0"/>
                </a:tc>
                <a:tc>
                  <a:txBody>
                    <a:bodyPr/>
                    <a:lstStyle/>
                    <a:p>
                      <a:pPr algn="l" fontAlgn="t"/>
                      <a:r>
                        <a:rPr lang="en-US" sz="800" b="0" i="0" u="none" strike="noStrike" dirty="0">
                          <a:latin typeface="Arial"/>
                        </a:rPr>
                        <a:t>Chili Cheese Bison Burger</a:t>
                      </a:r>
                    </a:p>
                  </a:txBody>
                  <a:tcPr marL="9525" marR="9525" marT="9525" marB="0"/>
                </a:tc>
                <a:tc>
                  <a:txBody>
                    <a:bodyPr/>
                    <a:lstStyle/>
                    <a:p>
                      <a:pPr algn="l" fontAlgn="t"/>
                      <a:r>
                        <a:rPr lang="en-US" sz="700" b="0" i="0" u="none" strike="noStrike" dirty="0">
                          <a:latin typeface="Arial"/>
                        </a:rPr>
                        <a:t>Chili Cheese Bison Burger. Karens "Flying D" bison chili, Cheddar cheese, grilled onions &amp; jalapenos. Served with our fresh-cut french fries. Substitute fresh vegetables of the day for no additional charge. Substitute onion rings for $.50</a:t>
                      </a:r>
                    </a:p>
                  </a:txBody>
                  <a:tcPr marL="9525" marR="9525" marT="9525" marB="0"/>
                </a:tc>
              </a:tr>
              <a:tr h="365462">
                <a:tc>
                  <a:txBody>
                    <a:bodyPr/>
                    <a:lstStyle/>
                    <a:p>
                      <a:pPr algn="l" fontAlgn="t"/>
                      <a:r>
                        <a:rPr lang="en-US" sz="800" b="0" i="0" u="none" strike="noStrike" dirty="0">
                          <a:latin typeface="Arial"/>
                        </a:rPr>
                        <a:t>Lazy Dog Café</a:t>
                      </a:r>
                    </a:p>
                  </a:txBody>
                  <a:tcPr marL="9525" marR="9525" marT="9525" marB="0"/>
                </a:tc>
                <a:tc>
                  <a:txBody>
                    <a:bodyPr/>
                    <a:lstStyle/>
                    <a:p>
                      <a:pPr algn="l" fontAlgn="t"/>
                      <a:r>
                        <a:rPr lang="en-US" sz="800" b="0" i="0" u="none" strike="noStrike" dirty="0">
                          <a:latin typeface="Arial"/>
                        </a:rPr>
                        <a:t>Chili Cheese Dog</a:t>
                      </a:r>
                    </a:p>
                  </a:txBody>
                  <a:tcPr marL="9525" marR="9525" marT="9525" marB="0"/>
                </a:tc>
                <a:tc>
                  <a:txBody>
                    <a:bodyPr/>
                    <a:lstStyle/>
                    <a:p>
                      <a:pPr algn="l" fontAlgn="t"/>
                      <a:r>
                        <a:rPr lang="en-US" sz="700" b="0" i="0" u="none" strike="noStrike" dirty="0">
                          <a:latin typeface="Arial"/>
                        </a:rPr>
                        <a:t>Chili Cheese Dog. You're going to need a fork and knife for this Cadillac of dogs! An all beef frank smothered in Lazy Dog Chili con carne, jack and cheddar cheeses, diced tomatoes, red and green onions. Served with your choice of Asian slaw, sweet corn salad or french fries. Make them Cajun fries with chipotle ranch for $.95. Add a Wedge, Caesar or Baby Greens salad or a cup of soup for $2.95.</a:t>
                      </a:r>
                    </a:p>
                  </a:txBody>
                  <a:tcPr marL="9525" marR="9525" marT="9525" marB="0"/>
                </a:tc>
              </a:tr>
              <a:tr h="365462">
                <a:tc>
                  <a:txBody>
                    <a:bodyPr/>
                    <a:lstStyle/>
                    <a:p>
                      <a:pPr algn="l" fontAlgn="t"/>
                      <a:r>
                        <a:rPr lang="en-US" sz="800" b="0" i="0" u="none" strike="noStrike" dirty="0">
                          <a:latin typeface="Arial"/>
                        </a:rPr>
                        <a:t>Beef O Bradys Family Sports Pub</a:t>
                      </a:r>
                    </a:p>
                  </a:txBody>
                  <a:tcPr marL="9525" marR="9525" marT="9525" marB="0"/>
                </a:tc>
                <a:tc>
                  <a:txBody>
                    <a:bodyPr/>
                    <a:lstStyle/>
                    <a:p>
                      <a:pPr algn="l" fontAlgn="t"/>
                      <a:r>
                        <a:rPr lang="en-US" sz="800" b="0" i="0" u="none" strike="noStrike" dirty="0">
                          <a:latin typeface="Arial"/>
                        </a:rPr>
                        <a:t>Chili Cheese Dog Basket</a:t>
                      </a:r>
                    </a:p>
                  </a:txBody>
                  <a:tcPr marL="9525" marR="9525" marT="9525" marB="0"/>
                </a:tc>
                <a:tc>
                  <a:txBody>
                    <a:bodyPr/>
                    <a:lstStyle/>
                    <a:p>
                      <a:pPr algn="l" fontAlgn="t"/>
                      <a:r>
                        <a:rPr lang="en-US" sz="700" b="0" i="0" u="none" strike="noStrike" dirty="0">
                          <a:latin typeface="Arial"/>
                        </a:rPr>
                        <a:t>Chili Cheese Dog Basket, two hot dogs smothered with Beef's famous chili and shredded cheddar-jack cheeses, served with fries and coleslaw</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“Classic</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Burgers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4122807437"/>
              </p:ext>
            </p:extLst>
          </p:nvPr>
        </p:nvGraphicFramePr>
        <p:xfrm>
          <a:off x="1268820" y="1805804"/>
          <a:ext cx="7223760" cy="4027838"/>
        </p:xfrm>
        <a:graphic>
          <a:graphicData uri="http://schemas.openxmlformats.org/drawingml/2006/table">
            <a:tbl>
              <a:tblPr firstRow="1" lastRow="1" bandRow="1">
                <a:tableStyleId>{7DF18680-E054-41AD-8BC1-D1AEF772440D}</a:tableStyleId>
              </a:tblPr>
              <a:tblGrid>
                <a:gridCol w="1097280"/>
                <a:gridCol w="1097280"/>
                <a:gridCol w="502920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800" b="0" i="0" u="none" strike="noStrike" dirty="0">
                          <a:latin typeface="Arial"/>
                        </a:rPr>
                        <a:t>BJs Restaurant &amp; Brewery</a:t>
                      </a:r>
                    </a:p>
                  </a:txBody>
                  <a:tcPr marL="9525" marR="9525" marT="9525" marB="0"/>
                </a:tc>
                <a:tc>
                  <a:txBody>
                    <a:bodyPr/>
                    <a:lstStyle/>
                    <a:p>
                      <a:pPr algn="l" fontAlgn="t"/>
                      <a:r>
                        <a:rPr lang="en-US" sz="800" b="0" i="0" u="none" strike="noStrike" dirty="0">
                          <a:latin typeface="Arial"/>
                        </a:rPr>
                        <a:t>Classic Burger</a:t>
                      </a:r>
                    </a:p>
                  </a:txBody>
                  <a:tcPr marL="9525" marR="9525" marT="9525" marB="0"/>
                </a:tc>
                <a:tc>
                  <a:txBody>
                    <a:bodyPr/>
                    <a:lstStyle/>
                    <a:p>
                      <a:pPr algn="l" fontAlgn="t"/>
                      <a:r>
                        <a:rPr lang="en-US" sz="700" b="0" i="0" u="none" strike="noStrike" dirty="0">
                          <a:latin typeface="Arial"/>
                        </a:rPr>
                        <a:t>Classic Burger, served with pickles, tomatoes, lettuce, and 1000-island dressing on a grilled hamburger bun, served with seasoned wedge fries or half giant stuffed potato, add bacon and cheddar cheese $1.25</a:t>
                      </a:r>
                    </a:p>
                  </a:txBody>
                  <a:tcPr marL="9525" marR="9525" marT="9525" marB="0"/>
                </a:tc>
              </a:tr>
              <a:tr h="365462">
                <a:tc>
                  <a:txBody>
                    <a:bodyPr/>
                    <a:lstStyle/>
                    <a:p>
                      <a:pPr algn="l" fontAlgn="t"/>
                      <a:r>
                        <a:rPr lang="en-US" sz="800" b="0" i="0" u="none" strike="noStrike" dirty="0">
                          <a:latin typeface="Arial"/>
                        </a:rPr>
                        <a:t>Cheesecake Factory</a:t>
                      </a:r>
                    </a:p>
                  </a:txBody>
                  <a:tcPr marL="9525" marR="9525" marT="9525" marB="0"/>
                </a:tc>
                <a:tc>
                  <a:txBody>
                    <a:bodyPr/>
                    <a:lstStyle/>
                    <a:p>
                      <a:pPr algn="l" fontAlgn="t"/>
                      <a:r>
                        <a:rPr lang="en-US" sz="800" b="0" i="0" u="none" strike="noStrike" dirty="0">
                          <a:latin typeface="Arial"/>
                        </a:rPr>
                        <a:t>Classic Burger</a:t>
                      </a:r>
                    </a:p>
                  </a:txBody>
                  <a:tcPr marL="9525" marR="9525" marT="9525" marB="0"/>
                </a:tc>
                <a:tc>
                  <a:txBody>
                    <a:bodyPr/>
                    <a:lstStyle/>
                    <a:p>
                      <a:pPr algn="l" fontAlgn="t"/>
                      <a:r>
                        <a:rPr lang="en-US" sz="700" b="0" i="0" u="none" strike="noStrike" dirty="0">
                          <a:latin typeface="Arial"/>
                        </a:rPr>
                        <a:t>Classic Burger-gigantic old fashioned chop house hamburger, served with a slice of grilled red onion, lettuce, tomato and fries</a:t>
                      </a:r>
                    </a:p>
                  </a:txBody>
                  <a:tcPr marL="9525" marR="9525" marT="9525" marB="0"/>
                </a:tc>
              </a:tr>
              <a:tr h="365462">
                <a:tc>
                  <a:txBody>
                    <a:bodyPr/>
                    <a:lstStyle/>
                    <a:p>
                      <a:pPr algn="l" fontAlgn="t"/>
                      <a:r>
                        <a:rPr lang="en-US" sz="800" b="0" i="0" u="none" strike="noStrike" dirty="0">
                          <a:latin typeface="Arial"/>
                        </a:rPr>
                        <a:t>Dennys</a:t>
                      </a:r>
                    </a:p>
                  </a:txBody>
                  <a:tcPr marL="9525" marR="9525" marT="9525" marB="0"/>
                </a:tc>
                <a:tc>
                  <a:txBody>
                    <a:bodyPr/>
                    <a:lstStyle/>
                    <a:p>
                      <a:pPr algn="l" fontAlgn="t"/>
                      <a:r>
                        <a:rPr lang="en-US" sz="800" b="0" i="0" u="none" strike="noStrike" dirty="0">
                          <a:latin typeface="Arial"/>
                        </a:rPr>
                        <a:t>Classic Burger</a:t>
                      </a:r>
                    </a:p>
                  </a:txBody>
                  <a:tcPr marL="9525" marR="9525" marT="9525" marB="0"/>
                </a:tc>
                <a:tc>
                  <a:txBody>
                    <a:bodyPr/>
                    <a:lstStyle/>
                    <a:p>
                      <a:pPr algn="l" fontAlgn="t"/>
                      <a:r>
                        <a:rPr lang="en-US" sz="700" b="0" i="0" u="none" strike="noStrike" dirty="0">
                          <a:latin typeface="Arial"/>
                        </a:rPr>
                        <a:t>Classic Burger-Delicious juicy burger served on top of crisp lettuce, tomato, pickles &amp; red onions, served with french fries</a:t>
                      </a:r>
                    </a:p>
                  </a:txBody>
                  <a:tcPr marL="9525" marR="9525" marT="9525" marB="0"/>
                </a:tc>
              </a:tr>
              <a:tr h="365462">
                <a:tc>
                  <a:txBody>
                    <a:bodyPr/>
                    <a:lstStyle/>
                    <a:p>
                      <a:pPr algn="l" fontAlgn="t"/>
                      <a:r>
                        <a:rPr lang="en-US" sz="800" b="0" i="0" u="none" strike="noStrike" dirty="0">
                          <a:latin typeface="Arial"/>
                        </a:rPr>
                        <a:t>O Charleys</a:t>
                      </a:r>
                    </a:p>
                  </a:txBody>
                  <a:tcPr marL="9525" marR="9525" marT="9525" marB="0"/>
                </a:tc>
                <a:tc>
                  <a:txBody>
                    <a:bodyPr/>
                    <a:lstStyle/>
                    <a:p>
                      <a:pPr algn="l" fontAlgn="t"/>
                      <a:r>
                        <a:rPr lang="en-US" sz="800" b="0" i="0" u="none" strike="noStrike" dirty="0">
                          <a:latin typeface="Arial"/>
                        </a:rPr>
                        <a:t>Classic Burger</a:t>
                      </a:r>
                    </a:p>
                  </a:txBody>
                  <a:tcPr marL="9525" marR="9525" marT="9525" marB="0"/>
                </a:tc>
                <a:tc>
                  <a:txBody>
                    <a:bodyPr/>
                    <a:lstStyle/>
                    <a:p>
                      <a:pPr algn="l" fontAlgn="t"/>
                      <a:r>
                        <a:rPr lang="en-US" sz="700" b="0" i="0" u="none" strike="noStrike" dirty="0">
                          <a:latin typeface="Arial"/>
                        </a:rPr>
                        <a:t>Classic Burger. A juicy 100% all beef burger topped with fresh lettuce, tomato and pickles. Served with seasoned fries. Add sweet potato fries for $.69.  With Cheddar $7.99</a:t>
                      </a:r>
                    </a:p>
                  </a:txBody>
                  <a:tcPr marL="9525" marR="9525" marT="9525" marB="0"/>
                </a:tc>
              </a:tr>
              <a:tr h="365462">
                <a:tc>
                  <a:txBody>
                    <a:bodyPr/>
                    <a:lstStyle/>
                    <a:p>
                      <a:pPr algn="l" fontAlgn="t"/>
                      <a:r>
                        <a:rPr lang="en-US" sz="800" b="0" i="0" u="none" strike="noStrike" dirty="0">
                          <a:latin typeface="Arial"/>
                        </a:rPr>
                        <a:t>Office Beer Bar &amp; Grill</a:t>
                      </a:r>
                    </a:p>
                  </a:txBody>
                  <a:tcPr marL="9525" marR="9525" marT="9525" marB="0"/>
                </a:tc>
                <a:tc>
                  <a:txBody>
                    <a:bodyPr/>
                    <a:lstStyle/>
                    <a:p>
                      <a:pPr algn="l" fontAlgn="t"/>
                      <a:r>
                        <a:rPr lang="en-US" sz="800" b="0" i="0" u="none" strike="noStrike" dirty="0">
                          <a:latin typeface="Arial"/>
                        </a:rPr>
                        <a:t>Classic Burger - 8 oz.</a:t>
                      </a:r>
                    </a:p>
                  </a:txBody>
                  <a:tcPr marL="9525" marR="9525" marT="9525" marB="0"/>
                </a:tc>
                <a:tc>
                  <a:txBody>
                    <a:bodyPr/>
                    <a:lstStyle/>
                    <a:p>
                      <a:pPr algn="l" fontAlgn="t"/>
                      <a:r>
                        <a:rPr lang="en-US" sz="700" b="0" i="0" u="none" strike="noStrike" dirty="0">
                          <a:latin typeface="Arial"/>
                        </a:rPr>
                        <a:t>Classic Burger - 8 oz. Fresh ground USDA choice certified angus beef, served with a choice of roll with lettuce, tomato, pickle and fries</a:t>
                      </a:r>
                    </a:p>
                  </a:txBody>
                  <a:tcPr marL="9525" marR="9525" marT="9525" marB="0"/>
                </a:tc>
              </a:tr>
              <a:tr h="365462">
                <a:tc>
                  <a:txBody>
                    <a:bodyPr/>
                    <a:lstStyle/>
                    <a:p>
                      <a:pPr algn="l" fontAlgn="t"/>
                      <a:r>
                        <a:rPr lang="en-US" sz="800" b="0" i="0" u="none" strike="noStrike" dirty="0">
                          <a:latin typeface="Arial"/>
                        </a:rPr>
                        <a:t>Yard House</a:t>
                      </a:r>
                    </a:p>
                  </a:txBody>
                  <a:tcPr marL="9525" marR="9525" marT="9525" marB="0"/>
                </a:tc>
                <a:tc>
                  <a:txBody>
                    <a:bodyPr/>
                    <a:lstStyle/>
                    <a:p>
                      <a:pPr algn="l" fontAlgn="t"/>
                      <a:r>
                        <a:rPr lang="en-US" sz="800" b="0" i="0" u="none" strike="noStrike" dirty="0">
                          <a:latin typeface="Arial"/>
                        </a:rPr>
                        <a:t>Classic Cheese</a:t>
                      </a:r>
                    </a:p>
                  </a:txBody>
                  <a:tcPr marL="9525" marR="9525" marT="9525" marB="0"/>
                </a:tc>
                <a:tc>
                  <a:txBody>
                    <a:bodyPr/>
                    <a:lstStyle/>
                    <a:p>
                      <a:pPr algn="l" fontAlgn="t"/>
                      <a:r>
                        <a:rPr lang="en-US" sz="700" b="0" i="0" u="none" strike="noStrike" dirty="0">
                          <a:latin typeface="Arial"/>
                        </a:rPr>
                        <a:t>Classic Cheese lettuce, tomato, red onion, roasted garlic aioli and choice of cheese served on potato bun with fries and pickle</a:t>
                      </a:r>
                    </a:p>
                  </a:txBody>
                  <a:tcPr marL="9525" marR="9525" marT="9525" marB="0"/>
                </a:tc>
              </a:tr>
              <a:tr h="365462">
                <a:tc>
                  <a:txBody>
                    <a:bodyPr/>
                    <a:lstStyle/>
                    <a:p>
                      <a:pPr algn="l" fontAlgn="t"/>
                      <a:r>
                        <a:rPr lang="en-US" sz="800" b="0" i="0" u="none" strike="noStrike" dirty="0">
                          <a:latin typeface="Arial"/>
                        </a:rPr>
                        <a:t>Durango Steak House</a:t>
                      </a:r>
                    </a:p>
                  </a:txBody>
                  <a:tcPr marL="9525" marR="9525" marT="9525" marB="0"/>
                </a:tc>
                <a:tc>
                  <a:txBody>
                    <a:bodyPr/>
                    <a:lstStyle/>
                    <a:p>
                      <a:pPr algn="l" fontAlgn="t"/>
                      <a:r>
                        <a:rPr lang="en-US" sz="800" b="0" i="0" u="none" strike="noStrike" dirty="0">
                          <a:latin typeface="Arial"/>
                        </a:rPr>
                        <a:t>Classic Cheeseburger</a:t>
                      </a:r>
                    </a:p>
                  </a:txBody>
                  <a:tcPr marL="9525" marR="9525" marT="9525" marB="0"/>
                </a:tc>
                <a:tc>
                  <a:txBody>
                    <a:bodyPr/>
                    <a:lstStyle/>
                    <a:p>
                      <a:pPr algn="l" fontAlgn="t"/>
                      <a:r>
                        <a:rPr lang="en-US" sz="700" b="0" i="0" u="none" strike="noStrike" dirty="0">
                          <a:latin typeface="Arial"/>
                        </a:rPr>
                        <a:t>Classic Cheeseburger with melted jack-cheddar cheese, served with lettuce, onion, tomato, a big fat pickle and seasoned fries</a:t>
                      </a:r>
                    </a:p>
                  </a:txBody>
                  <a:tcPr marL="9525" marR="9525" marT="9525" marB="0"/>
                </a:tc>
              </a:tr>
              <a:tr h="365462">
                <a:tc>
                  <a:txBody>
                    <a:bodyPr/>
                    <a:lstStyle/>
                    <a:p>
                      <a:pPr algn="l" fontAlgn="t"/>
                      <a:r>
                        <a:rPr lang="en-US" sz="800" b="0" i="0" u="none" strike="noStrike" dirty="0">
                          <a:latin typeface="Arial"/>
                        </a:rPr>
                        <a:t>ESPN Zone</a:t>
                      </a:r>
                    </a:p>
                  </a:txBody>
                  <a:tcPr marL="9525" marR="9525" marT="9525" marB="0"/>
                </a:tc>
                <a:tc>
                  <a:txBody>
                    <a:bodyPr/>
                    <a:lstStyle/>
                    <a:p>
                      <a:pPr algn="l" fontAlgn="t"/>
                      <a:r>
                        <a:rPr lang="en-US" sz="800" b="0" i="0" u="none" strike="noStrike" dirty="0">
                          <a:latin typeface="Arial"/>
                        </a:rPr>
                        <a:t>Classic Cheeseburger</a:t>
                      </a:r>
                    </a:p>
                  </a:txBody>
                  <a:tcPr marL="9525" marR="9525" marT="9525" marB="0"/>
                </a:tc>
                <a:tc>
                  <a:txBody>
                    <a:bodyPr/>
                    <a:lstStyle/>
                    <a:p>
                      <a:pPr algn="l" fontAlgn="t"/>
                      <a:r>
                        <a:rPr lang="en-US" sz="700" b="0" i="0" u="none" strike="noStrike" dirty="0">
                          <a:latin typeface="Arial"/>
                        </a:rPr>
                        <a:t>Classic Cheeseburger, served on a </a:t>
                      </a:r>
                      <a:r>
                        <a:rPr lang="en-US" sz="700" b="0" i="0" u="none" strike="noStrike" dirty="0" smtClean="0">
                          <a:latin typeface="Arial"/>
                        </a:rPr>
                        <a:t>toasted </a:t>
                      </a:r>
                      <a:r>
                        <a:rPr lang="en-US" sz="700" b="0" i="0" u="none" strike="noStrike" dirty="0">
                          <a:latin typeface="Arial"/>
                        </a:rPr>
                        <a:t>bun with chipotle mayo, served with crispy fries, house salad, caesar salad, fresh fruit, or baked potato, without cheese $9.99</a:t>
                      </a:r>
                    </a:p>
                  </a:txBody>
                  <a:tcPr marL="9525" marR="9525" marT="9525" marB="0"/>
                </a:tc>
              </a:tr>
              <a:tr h="365462">
                <a:tc>
                  <a:txBody>
                    <a:bodyPr/>
                    <a:lstStyle/>
                    <a:p>
                      <a:pPr algn="l" fontAlgn="t"/>
                      <a:r>
                        <a:rPr lang="en-US" sz="800" b="0" i="0" u="none" strike="noStrike" dirty="0">
                          <a:latin typeface="Arial"/>
                        </a:rPr>
                        <a:t>Fosters Freeze</a:t>
                      </a:r>
                    </a:p>
                  </a:txBody>
                  <a:tcPr marL="9525" marR="9525" marT="9525" marB="0"/>
                </a:tc>
                <a:tc>
                  <a:txBody>
                    <a:bodyPr/>
                    <a:lstStyle/>
                    <a:p>
                      <a:pPr algn="l" fontAlgn="t"/>
                      <a:r>
                        <a:rPr lang="en-US" sz="800" b="0" i="0" u="none" strike="noStrike" dirty="0">
                          <a:latin typeface="Arial"/>
                        </a:rPr>
                        <a:t>Classic Combo</a:t>
                      </a:r>
                    </a:p>
                  </a:txBody>
                  <a:tcPr marL="9525" marR="9525" marT="9525" marB="0"/>
                </a:tc>
                <a:tc>
                  <a:txBody>
                    <a:bodyPr/>
                    <a:lstStyle/>
                    <a:p>
                      <a:pPr algn="l" fontAlgn="t"/>
                      <a:r>
                        <a:rPr lang="en-US" sz="700" b="0" i="0" u="none" strike="noStrike" dirty="0">
                          <a:latin typeface="Arial"/>
                        </a:rPr>
                        <a:t>Classic combo with small fries and medium drink 1/8 pound</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“Combo</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Burgers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nvGraphicFramePr>
        <p:xfrm>
          <a:off x="1268820" y="1805804"/>
          <a:ext cx="7223760" cy="4027838"/>
        </p:xfrm>
        <a:graphic>
          <a:graphicData uri="http://schemas.openxmlformats.org/drawingml/2006/table">
            <a:tbl>
              <a:tblPr firstRow="1" lastRow="1" bandRow="1">
                <a:tableStyleId>{7DF18680-E054-41AD-8BC1-D1AEF772440D}</a:tableStyleId>
              </a:tblPr>
              <a:tblGrid>
                <a:gridCol w="1097280"/>
                <a:gridCol w="1097280"/>
                <a:gridCol w="502920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800" b="0" i="0" u="none" strike="noStrike" dirty="0">
                          <a:latin typeface="Arial"/>
                        </a:rPr>
                        <a:t>Giordanos Pizza</a:t>
                      </a:r>
                    </a:p>
                  </a:txBody>
                  <a:tcPr marL="9525" marR="9525" marT="9525" marB="0"/>
                </a:tc>
                <a:tc>
                  <a:txBody>
                    <a:bodyPr/>
                    <a:lstStyle/>
                    <a:p>
                      <a:pPr algn="l" fontAlgn="t"/>
                      <a:r>
                        <a:rPr lang="en-US" sz="800" b="0" i="0" u="none" strike="noStrike" dirty="0">
                          <a:latin typeface="Arial"/>
                        </a:rPr>
                        <a:t>Combination</a:t>
                      </a:r>
                    </a:p>
                  </a:txBody>
                  <a:tcPr marL="9525" marR="9525" marT="9525" marB="0"/>
                </a:tc>
                <a:tc>
                  <a:txBody>
                    <a:bodyPr/>
                    <a:lstStyle/>
                    <a:p>
                      <a:pPr algn="l" fontAlgn="t"/>
                      <a:r>
                        <a:rPr lang="en-US" sz="700" b="0" i="0" u="none" strike="noStrike" dirty="0">
                          <a:latin typeface="Arial"/>
                        </a:rPr>
                        <a:t>Combo Meat Sandwich, Italian beef and special link sausage, topped with marinara sauce.  Served with choice of soup, salad, or french fries</a:t>
                      </a:r>
                    </a:p>
                  </a:txBody>
                  <a:tcPr marL="9525" marR="9525" marT="9525" marB="0"/>
                </a:tc>
              </a:tr>
              <a:tr h="365462">
                <a:tc>
                  <a:txBody>
                    <a:bodyPr/>
                    <a:lstStyle/>
                    <a:p>
                      <a:pPr algn="l" fontAlgn="t"/>
                      <a:r>
                        <a:rPr lang="en-US" sz="800" b="0" i="0" u="none" strike="noStrike" dirty="0">
                          <a:latin typeface="Arial"/>
                        </a:rPr>
                        <a:t>Braums Ice Cream</a:t>
                      </a:r>
                    </a:p>
                  </a:txBody>
                  <a:tcPr marL="9525" marR="9525" marT="9525" marB="0"/>
                </a:tc>
                <a:tc>
                  <a:txBody>
                    <a:bodyPr/>
                    <a:lstStyle/>
                    <a:p>
                      <a:pPr algn="l" fontAlgn="t"/>
                      <a:r>
                        <a:rPr lang="en-US" sz="800" b="0" i="0" u="none" strike="noStrike" dirty="0">
                          <a:latin typeface="Arial"/>
                        </a:rPr>
                        <a:t>Combo Bacon Cheeseburger</a:t>
                      </a:r>
                    </a:p>
                  </a:txBody>
                  <a:tcPr marL="9525" marR="9525" marT="9525" marB="0"/>
                </a:tc>
                <a:tc>
                  <a:txBody>
                    <a:bodyPr/>
                    <a:lstStyle/>
                    <a:p>
                      <a:pPr algn="l" fontAlgn="t"/>
                      <a:r>
                        <a:rPr lang="en-US" sz="700" b="0" i="0" u="none" strike="noStrike" dirty="0">
                          <a:latin typeface="Arial"/>
                        </a:rPr>
                        <a:t>One Third pound Bacon Cheeseburger with medium fries and a medium soft drink</a:t>
                      </a:r>
                    </a:p>
                  </a:txBody>
                  <a:tcPr marL="9525" marR="9525" marT="9525" marB="0"/>
                </a:tc>
              </a:tr>
              <a:tr h="365462">
                <a:tc>
                  <a:txBody>
                    <a:bodyPr/>
                    <a:lstStyle/>
                    <a:p>
                      <a:pPr algn="l" fontAlgn="t"/>
                      <a:r>
                        <a:rPr lang="en-US" sz="800" b="0" i="0" u="none" strike="noStrike" dirty="0">
                          <a:latin typeface="Arial"/>
                        </a:rPr>
                        <a:t>Braums Ice Cream</a:t>
                      </a:r>
                    </a:p>
                  </a:txBody>
                  <a:tcPr marL="9525" marR="9525" marT="9525" marB="0"/>
                </a:tc>
                <a:tc>
                  <a:txBody>
                    <a:bodyPr/>
                    <a:lstStyle/>
                    <a:p>
                      <a:pPr algn="l" fontAlgn="t"/>
                      <a:r>
                        <a:rPr lang="en-US" sz="800" b="0" i="0" u="none" strike="noStrike" dirty="0">
                          <a:latin typeface="Arial"/>
                        </a:rPr>
                        <a:t>Combo Burger</a:t>
                      </a:r>
                    </a:p>
                  </a:txBody>
                  <a:tcPr marL="9525" marR="9525" marT="9525" marB="0"/>
                </a:tc>
                <a:tc>
                  <a:txBody>
                    <a:bodyPr/>
                    <a:lstStyle/>
                    <a:p>
                      <a:pPr algn="l" fontAlgn="t"/>
                      <a:r>
                        <a:rPr lang="en-US" sz="700" b="0" i="0" u="none" strike="noStrike" dirty="0">
                          <a:latin typeface="Arial"/>
                        </a:rPr>
                        <a:t>Combo one- One third pound hamburger with medium fries and medium soft drink</a:t>
                      </a:r>
                    </a:p>
                  </a:txBody>
                  <a:tcPr marL="9525" marR="9525" marT="9525" marB="0"/>
                </a:tc>
              </a:tr>
              <a:tr h="365462">
                <a:tc>
                  <a:txBody>
                    <a:bodyPr/>
                    <a:lstStyle/>
                    <a:p>
                      <a:pPr algn="l" fontAlgn="t"/>
                      <a:r>
                        <a:rPr lang="en-US" sz="800" b="0" i="0" u="none" strike="noStrike" dirty="0">
                          <a:latin typeface="Arial"/>
                        </a:rPr>
                        <a:t>Braums Ice Cream</a:t>
                      </a:r>
                    </a:p>
                  </a:txBody>
                  <a:tcPr marL="9525" marR="9525" marT="9525" marB="0"/>
                </a:tc>
                <a:tc>
                  <a:txBody>
                    <a:bodyPr/>
                    <a:lstStyle/>
                    <a:p>
                      <a:pPr algn="l" fontAlgn="t"/>
                      <a:r>
                        <a:rPr lang="en-US" sz="800" b="0" i="0" u="none" strike="noStrike" dirty="0">
                          <a:latin typeface="Arial"/>
                        </a:rPr>
                        <a:t>Combo Burger</a:t>
                      </a:r>
                    </a:p>
                  </a:txBody>
                  <a:tcPr marL="9525" marR="9525" marT="9525" marB="0"/>
                </a:tc>
                <a:tc>
                  <a:txBody>
                    <a:bodyPr/>
                    <a:lstStyle/>
                    <a:p>
                      <a:pPr algn="l" fontAlgn="t"/>
                      <a:r>
                        <a:rPr lang="en-US" sz="700" b="0" i="0" u="none" strike="noStrike" dirty="0">
                          <a:latin typeface="Arial"/>
                        </a:rPr>
                        <a:t>Third pound burger with medium fries and sixteen ounce shake</a:t>
                      </a:r>
                    </a:p>
                  </a:txBody>
                  <a:tcPr marL="9525" marR="9525" marT="9525" marB="0"/>
                </a:tc>
              </a:tr>
              <a:tr h="365462">
                <a:tc>
                  <a:txBody>
                    <a:bodyPr/>
                    <a:lstStyle/>
                    <a:p>
                      <a:pPr algn="l" fontAlgn="t"/>
                      <a:r>
                        <a:rPr lang="en-US" sz="800" b="0" i="0" u="none" strike="noStrike" dirty="0">
                          <a:latin typeface="Arial"/>
                        </a:rPr>
                        <a:t>Krystal</a:t>
                      </a:r>
                    </a:p>
                  </a:txBody>
                  <a:tcPr marL="9525" marR="9525" marT="9525" marB="0"/>
                </a:tc>
                <a:tc>
                  <a:txBody>
                    <a:bodyPr/>
                    <a:lstStyle/>
                    <a:p>
                      <a:pPr algn="l" fontAlgn="t"/>
                      <a:r>
                        <a:rPr lang="en-US" sz="800" b="0" i="0" u="none" strike="noStrike" dirty="0">
                          <a:latin typeface="Arial"/>
                        </a:rPr>
                        <a:t>Combo Burgers - 4 pc.</a:t>
                      </a:r>
                    </a:p>
                  </a:txBody>
                  <a:tcPr marL="9525" marR="9525" marT="9525" marB="0"/>
                </a:tc>
                <a:tc>
                  <a:txBody>
                    <a:bodyPr/>
                    <a:lstStyle/>
                    <a:p>
                      <a:pPr algn="l" fontAlgn="t"/>
                      <a:r>
                        <a:rPr lang="en-US" sz="700" b="0" i="0" u="none" strike="noStrike" dirty="0">
                          <a:latin typeface="Arial"/>
                        </a:rPr>
                        <a:t>Combo #1. Four Krystals, Medium fries and a drink</a:t>
                      </a:r>
                    </a:p>
                  </a:txBody>
                  <a:tcPr marL="9525" marR="9525" marT="9525" marB="0"/>
                </a:tc>
              </a:tr>
              <a:tr h="365462">
                <a:tc>
                  <a:txBody>
                    <a:bodyPr/>
                    <a:lstStyle/>
                    <a:p>
                      <a:pPr algn="l" fontAlgn="t"/>
                      <a:r>
                        <a:rPr lang="en-US" sz="800" b="0" i="0" u="none" strike="noStrike" dirty="0">
                          <a:latin typeface="Arial"/>
                        </a:rPr>
                        <a:t>Braums Ice Cream</a:t>
                      </a:r>
                    </a:p>
                  </a:txBody>
                  <a:tcPr marL="9525" marR="9525" marT="9525" marB="0"/>
                </a:tc>
                <a:tc>
                  <a:txBody>
                    <a:bodyPr/>
                    <a:lstStyle/>
                    <a:p>
                      <a:pPr algn="l" fontAlgn="t"/>
                      <a:r>
                        <a:rPr lang="en-US" sz="800" b="0" i="0" u="none" strike="noStrike" dirty="0">
                          <a:latin typeface="Arial"/>
                        </a:rPr>
                        <a:t>Combo Cheeseburger</a:t>
                      </a:r>
                    </a:p>
                  </a:txBody>
                  <a:tcPr marL="9525" marR="9525" marT="9525" marB="0"/>
                </a:tc>
                <a:tc>
                  <a:txBody>
                    <a:bodyPr/>
                    <a:lstStyle/>
                    <a:p>
                      <a:pPr algn="l" fontAlgn="t"/>
                      <a:r>
                        <a:rPr lang="en-US" sz="700" b="0" i="0" u="none" strike="noStrike" dirty="0">
                          <a:latin typeface="Arial"/>
                        </a:rPr>
                        <a:t>One third pound cheeseburger with large fries and a large shake</a:t>
                      </a:r>
                    </a:p>
                  </a:txBody>
                  <a:tcPr marL="9525" marR="9525" marT="9525" marB="0"/>
                </a:tc>
              </a:tr>
              <a:tr h="365462">
                <a:tc>
                  <a:txBody>
                    <a:bodyPr/>
                    <a:lstStyle/>
                    <a:p>
                      <a:pPr algn="l" fontAlgn="t"/>
                      <a:r>
                        <a:rPr lang="en-US" sz="800" b="0" i="0" u="none" strike="noStrike" dirty="0">
                          <a:latin typeface="Arial"/>
                        </a:rPr>
                        <a:t>In-N-Out Burger</a:t>
                      </a:r>
                    </a:p>
                  </a:txBody>
                  <a:tcPr marL="9525" marR="9525" marT="9525" marB="0"/>
                </a:tc>
                <a:tc>
                  <a:txBody>
                    <a:bodyPr/>
                    <a:lstStyle/>
                    <a:p>
                      <a:pPr algn="l" fontAlgn="t"/>
                      <a:r>
                        <a:rPr lang="en-US" sz="800" b="0" i="0" u="none" strike="noStrike" dirty="0">
                          <a:latin typeface="Arial"/>
                        </a:rPr>
                        <a:t>Combo Cheeseburger</a:t>
                      </a:r>
                    </a:p>
                  </a:txBody>
                  <a:tcPr marL="9525" marR="9525" marT="9525" marB="0"/>
                </a:tc>
                <a:tc>
                  <a:txBody>
                    <a:bodyPr/>
                    <a:lstStyle/>
                    <a:p>
                      <a:pPr algn="l" fontAlgn="t"/>
                      <a:r>
                        <a:rPr lang="en-US" sz="700" b="0" i="0" u="none" strike="noStrike" dirty="0">
                          <a:latin typeface="Arial"/>
                        </a:rPr>
                        <a:t>Cheeseburger, Fries and a Medium Soft drink</a:t>
                      </a:r>
                    </a:p>
                  </a:txBody>
                  <a:tcPr marL="9525" marR="9525" marT="9525" marB="0"/>
                </a:tc>
              </a:tr>
              <a:tr h="365462">
                <a:tc>
                  <a:txBody>
                    <a:bodyPr/>
                    <a:lstStyle/>
                    <a:p>
                      <a:pPr algn="l" fontAlgn="t"/>
                      <a:r>
                        <a:rPr lang="en-US" sz="800" b="0" i="0" u="none" strike="noStrike" dirty="0">
                          <a:latin typeface="Arial"/>
                        </a:rPr>
                        <a:t>Braums Ice Cream</a:t>
                      </a:r>
                    </a:p>
                  </a:txBody>
                  <a:tcPr marL="9525" marR="9525" marT="9525" marB="0"/>
                </a:tc>
                <a:tc>
                  <a:txBody>
                    <a:bodyPr/>
                    <a:lstStyle/>
                    <a:p>
                      <a:pPr algn="l" fontAlgn="t"/>
                      <a:r>
                        <a:rPr lang="en-US" sz="800" b="0" i="0" u="none" strike="noStrike" dirty="0">
                          <a:latin typeface="Arial"/>
                        </a:rPr>
                        <a:t>Combo Hamburger</a:t>
                      </a:r>
                    </a:p>
                  </a:txBody>
                  <a:tcPr marL="9525" marR="9525" marT="9525" marB="0"/>
                </a:tc>
                <a:tc>
                  <a:txBody>
                    <a:bodyPr/>
                    <a:lstStyle/>
                    <a:p>
                      <a:pPr algn="l" fontAlgn="t"/>
                      <a:r>
                        <a:rPr lang="en-US" sz="700" b="0" i="0" u="none" strike="noStrike" dirty="0">
                          <a:latin typeface="Arial"/>
                        </a:rPr>
                        <a:t>Combo 7- One sixth pound burger with medium fries and medium soft drink</a:t>
                      </a:r>
                    </a:p>
                  </a:txBody>
                  <a:tcPr marL="9525" marR="9525" marT="9525" marB="0"/>
                </a:tc>
              </a:tr>
              <a:tr h="365462">
                <a:tc>
                  <a:txBody>
                    <a:bodyPr/>
                    <a:lstStyle/>
                    <a:p>
                      <a:pPr algn="l" fontAlgn="t"/>
                      <a:r>
                        <a:rPr lang="en-US" sz="800" b="0" i="0" u="none" strike="noStrike" dirty="0">
                          <a:latin typeface="Arial"/>
                        </a:rPr>
                        <a:t>In-N-Out Burger</a:t>
                      </a:r>
                    </a:p>
                  </a:txBody>
                  <a:tcPr marL="9525" marR="9525" marT="9525" marB="0"/>
                </a:tc>
                <a:tc>
                  <a:txBody>
                    <a:bodyPr/>
                    <a:lstStyle/>
                    <a:p>
                      <a:pPr algn="l" fontAlgn="t"/>
                      <a:r>
                        <a:rPr lang="en-US" sz="800" b="0" i="0" u="none" strike="noStrike" dirty="0">
                          <a:latin typeface="Arial"/>
                        </a:rPr>
                        <a:t>Combo Hamburger</a:t>
                      </a:r>
                    </a:p>
                  </a:txBody>
                  <a:tcPr marL="9525" marR="9525" marT="9525" marB="0"/>
                </a:tc>
                <a:tc>
                  <a:txBody>
                    <a:bodyPr/>
                    <a:lstStyle/>
                    <a:p>
                      <a:pPr algn="l" fontAlgn="t"/>
                      <a:r>
                        <a:rPr lang="en-US" sz="700" b="0" i="0" u="none" strike="noStrike" dirty="0">
                          <a:latin typeface="Arial"/>
                        </a:rPr>
                        <a:t>Hamburger, fries and a Medium soft drink</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“Double</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Burgers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3656686328"/>
              </p:ext>
            </p:extLst>
          </p:nvPr>
        </p:nvGraphicFramePr>
        <p:xfrm>
          <a:off x="1268820" y="1805804"/>
          <a:ext cx="7223760" cy="4037661"/>
        </p:xfrm>
        <a:graphic>
          <a:graphicData uri="http://schemas.openxmlformats.org/drawingml/2006/table">
            <a:tbl>
              <a:tblPr firstRow="1" lastRow="1" bandRow="1">
                <a:tableStyleId>{7DF18680-E054-41AD-8BC1-D1AEF772440D}</a:tableStyleId>
              </a:tblPr>
              <a:tblGrid>
                <a:gridCol w="1097280"/>
                <a:gridCol w="1097280"/>
                <a:gridCol w="502920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800" b="0" i="0" u="none" strike="noStrike" dirty="0">
                          <a:latin typeface="Arial"/>
                        </a:rPr>
                        <a:t>Iron Skillet</a:t>
                      </a:r>
                    </a:p>
                  </a:txBody>
                  <a:tcPr marL="9525" marR="9525" marT="9525" marB="0"/>
                </a:tc>
                <a:tc>
                  <a:txBody>
                    <a:bodyPr/>
                    <a:lstStyle/>
                    <a:p>
                      <a:pPr algn="l" fontAlgn="t"/>
                      <a:r>
                        <a:rPr lang="en-US" sz="800" b="0" i="0" u="none" strike="noStrike" dirty="0">
                          <a:latin typeface="Arial"/>
                        </a:rPr>
                        <a:t>Double Bacon Cheeseburger</a:t>
                      </a:r>
                    </a:p>
                  </a:txBody>
                  <a:tcPr marL="9525" marR="9525" marT="9525" marB="0"/>
                </a:tc>
                <a:tc>
                  <a:txBody>
                    <a:bodyPr/>
                    <a:lstStyle/>
                    <a:p>
                      <a:pPr algn="l" fontAlgn="t"/>
                      <a:r>
                        <a:rPr lang="en-US" sz="700" b="0" i="0" u="none" strike="noStrike" dirty="0">
                          <a:latin typeface="Arial"/>
                        </a:rPr>
                        <a:t>Double Bacon Cheeseburger-Two juicy beef patties with bacon and four slices of cheese  Served with choice of fries, coleslaw or pinto beans</a:t>
                      </a:r>
                    </a:p>
                  </a:txBody>
                  <a:tcPr marL="9525" marR="9525" marT="9525" marB="0"/>
                </a:tc>
              </a:tr>
              <a:tr h="365462">
                <a:tc>
                  <a:txBody>
                    <a:bodyPr/>
                    <a:lstStyle/>
                    <a:p>
                      <a:pPr algn="l" fontAlgn="t"/>
                      <a:r>
                        <a:rPr lang="en-US" sz="800" b="0" i="0" u="none" strike="noStrike" dirty="0">
                          <a:latin typeface="Arial"/>
                        </a:rPr>
                        <a:t>Bakers Drive-Thru</a:t>
                      </a:r>
                    </a:p>
                  </a:txBody>
                  <a:tcPr marL="9525" marR="9525" marT="9525" marB="0"/>
                </a:tc>
                <a:tc>
                  <a:txBody>
                    <a:bodyPr/>
                    <a:lstStyle/>
                    <a:p>
                      <a:pPr algn="l" fontAlgn="t"/>
                      <a:r>
                        <a:rPr lang="en-US" sz="800" b="0" i="0" u="none" strike="noStrike" dirty="0">
                          <a:latin typeface="Arial"/>
                        </a:rPr>
                        <a:t>Double Baker w/Double Meat and Cheese Combo - Medium</a:t>
                      </a:r>
                    </a:p>
                  </a:txBody>
                  <a:tcPr marL="9525" marR="9525" marT="9525" marB="0"/>
                </a:tc>
                <a:tc>
                  <a:txBody>
                    <a:bodyPr/>
                    <a:lstStyle/>
                    <a:p>
                      <a:pPr algn="l" fontAlgn="t"/>
                      <a:r>
                        <a:rPr lang="en-US" sz="700" b="0" i="0" u="none" strike="noStrike" dirty="0">
                          <a:latin typeface="Arial"/>
                        </a:rPr>
                        <a:t>Double Baker w/Double Meat &amp; Cheese 32 oz drink &amp; large fries</a:t>
                      </a:r>
                    </a:p>
                  </a:txBody>
                  <a:tcPr marL="9525" marR="9525" marT="9525" marB="0"/>
                </a:tc>
              </a:tr>
              <a:tr h="365462">
                <a:tc>
                  <a:txBody>
                    <a:bodyPr/>
                    <a:lstStyle/>
                    <a:p>
                      <a:pPr algn="l" fontAlgn="t"/>
                      <a:r>
                        <a:rPr lang="en-US" sz="800" b="0" i="0" u="none" strike="noStrike" dirty="0">
                          <a:latin typeface="Arial"/>
                        </a:rPr>
                        <a:t>Burger Street</a:t>
                      </a:r>
                    </a:p>
                  </a:txBody>
                  <a:tcPr marL="9525" marR="9525" marT="9525" marB="0"/>
                </a:tc>
                <a:tc>
                  <a:txBody>
                    <a:bodyPr/>
                    <a:lstStyle/>
                    <a:p>
                      <a:pPr algn="l" fontAlgn="t"/>
                      <a:r>
                        <a:rPr lang="fr-FR" sz="800" b="0" i="0" u="none" strike="noStrike" dirty="0">
                          <a:latin typeface="Arial"/>
                        </a:rPr>
                        <a:t>Double Beef Double Cheese Combo</a:t>
                      </a:r>
                    </a:p>
                  </a:txBody>
                  <a:tcPr marL="9525" marR="9525" marT="9525" marB="0"/>
                </a:tc>
                <a:tc>
                  <a:txBody>
                    <a:bodyPr/>
                    <a:lstStyle/>
                    <a:p>
                      <a:pPr algn="l" fontAlgn="t"/>
                      <a:r>
                        <a:rPr lang="en-US" sz="700" b="0" i="0" u="none" strike="noStrike" dirty="0">
                          <a:latin typeface="Arial"/>
                        </a:rPr>
                        <a:t>Double Beef Double Cheese Combo with regular curly fries and a Twenty ounce soft drink</a:t>
                      </a:r>
                    </a:p>
                  </a:txBody>
                  <a:tcPr marL="9525" marR="9525" marT="9525" marB="0"/>
                </a:tc>
              </a:tr>
              <a:tr h="365462">
                <a:tc>
                  <a:txBody>
                    <a:bodyPr/>
                    <a:lstStyle/>
                    <a:p>
                      <a:pPr algn="l" fontAlgn="t"/>
                      <a:r>
                        <a:rPr lang="en-US" sz="800" b="0" i="0" u="none" strike="noStrike" dirty="0">
                          <a:latin typeface="Arial"/>
                        </a:rPr>
                        <a:t>Krystal</a:t>
                      </a:r>
                    </a:p>
                  </a:txBody>
                  <a:tcPr marL="9525" marR="9525" marT="9525" marB="0"/>
                </a:tc>
                <a:tc>
                  <a:txBody>
                    <a:bodyPr/>
                    <a:lstStyle/>
                    <a:p>
                      <a:pPr algn="l" fontAlgn="t"/>
                      <a:r>
                        <a:rPr lang="en-US" sz="800" b="0" i="0" u="none" strike="noStrike" dirty="0">
                          <a:latin typeface="Arial"/>
                        </a:rPr>
                        <a:t>Double Cheese Krystals - Combo</a:t>
                      </a:r>
                    </a:p>
                  </a:txBody>
                  <a:tcPr marL="9525" marR="9525" marT="9525" marB="0"/>
                </a:tc>
                <a:tc>
                  <a:txBody>
                    <a:bodyPr/>
                    <a:lstStyle/>
                    <a:p>
                      <a:pPr algn="l" fontAlgn="t"/>
                      <a:r>
                        <a:rPr lang="en-US" sz="700" b="0" i="0" u="none" strike="noStrike" dirty="0">
                          <a:latin typeface="Arial"/>
                        </a:rPr>
                        <a:t>Double Cheese Krystals. Cheeseburger with double cheese, onions, pickle, mustard. Comes with medium fries and drink.</a:t>
                      </a:r>
                    </a:p>
                  </a:txBody>
                  <a:tcPr marL="9525" marR="9525" marT="9525" marB="0"/>
                </a:tc>
              </a:tr>
              <a:tr h="365462">
                <a:tc>
                  <a:txBody>
                    <a:bodyPr/>
                    <a:lstStyle/>
                    <a:p>
                      <a:pPr algn="l" fontAlgn="t"/>
                      <a:r>
                        <a:rPr lang="en-US" sz="800" b="0" i="0" u="none" strike="noStrike" dirty="0">
                          <a:latin typeface="Arial"/>
                        </a:rPr>
                        <a:t>George Webb Restaurants</a:t>
                      </a:r>
                    </a:p>
                  </a:txBody>
                  <a:tcPr marL="9525" marR="9525" marT="9525" marB="0"/>
                </a:tc>
                <a:tc>
                  <a:txBody>
                    <a:bodyPr/>
                    <a:lstStyle/>
                    <a:p>
                      <a:pPr algn="l" fontAlgn="t"/>
                      <a:r>
                        <a:rPr lang="en-US" sz="800" b="0" i="0" u="none" strike="noStrike" dirty="0">
                          <a:latin typeface="Arial"/>
                        </a:rPr>
                        <a:t>Double Cheeseburger</a:t>
                      </a:r>
                    </a:p>
                  </a:txBody>
                  <a:tcPr marL="9525" marR="9525" marT="9525" marB="0"/>
                </a:tc>
                <a:tc>
                  <a:txBody>
                    <a:bodyPr/>
                    <a:lstStyle/>
                    <a:p>
                      <a:pPr algn="l" fontAlgn="t"/>
                      <a:r>
                        <a:rPr lang="en-US" sz="700" b="0" i="0" u="none" strike="noStrike" dirty="0">
                          <a:latin typeface="Arial"/>
                        </a:rPr>
                        <a:t>Choice of fries, hashbrowns, or cup of soup. If soup is chosen, upgrade to bowl of soup or cup of chili add .55 Bowl of chili add 1.40 a la </a:t>
                      </a:r>
                      <a:r>
                        <a:rPr lang="en-US" sz="700" b="0" i="0" u="none" strike="noStrike" dirty="0" smtClean="0">
                          <a:latin typeface="Arial"/>
                        </a:rPr>
                        <a:t>carte </a:t>
                      </a:r>
                      <a:r>
                        <a:rPr lang="en-US" sz="700" b="0" i="0" u="none" strike="noStrike" dirty="0">
                          <a:latin typeface="Arial"/>
                        </a:rPr>
                        <a:t>hamburger prices Cheeseburger 1.50 hamburger 1.25 All others subtract 1.00</a:t>
                      </a:r>
                    </a:p>
                  </a:txBody>
                  <a:tcPr marL="9525" marR="9525" marT="9525" marB="0"/>
                </a:tc>
              </a:tr>
              <a:tr h="365462">
                <a:tc>
                  <a:txBody>
                    <a:bodyPr/>
                    <a:lstStyle/>
                    <a:p>
                      <a:pPr algn="l" fontAlgn="t"/>
                      <a:r>
                        <a:rPr lang="en-US" sz="800" b="0" i="0" u="none" strike="noStrike" dirty="0">
                          <a:latin typeface="Arial"/>
                        </a:rPr>
                        <a:t>Max &amp; Ermas</a:t>
                      </a:r>
                    </a:p>
                  </a:txBody>
                  <a:tcPr marL="9525" marR="9525" marT="9525" marB="0"/>
                </a:tc>
                <a:tc>
                  <a:txBody>
                    <a:bodyPr/>
                    <a:lstStyle/>
                    <a:p>
                      <a:pPr algn="l" fontAlgn="t"/>
                      <a:r>
                        <a:rPr lang="en-US" sz="800" b="0" i="0" u="none" strike="noStrike" dirty="0">
                          <a:latin typeface="Arial"/>
                        </a:rPr>
                        <a:t>Double Cheeseburger</a:t>
                      </a:r>
                    </a:p>
                  </a:txBody>
                  <a:tcPr marL="9525" marR="9525" marT="9525" marB="0"/>
                </a:tc>
                <a:tc>
                  <a:txBody>
                    <a:bodyPr/>
                    <a:lstStyle/>
                    <a:p>
                      <a:pPr algn="l" fontAlgn="t"/>
                      <a:r>
                        <a:rPr lang="en-US" sz="700" b="0" i="0" u="none" strike="noStrike" dirty="0">
                          <a:latin typeface="Arial"/>
                        </a:rPr>
                        <a:t>Double Cheeseburger, original 10 oz, served with seasoned fries</a:t>
                      </a:r>
                    </a:p>
                  </a:txBody>
                  <a:tcPr marL="9525" marR="9525" marT="9525" marB="0"/>
                </a:tc>
              </a:tr>
              <a:tr h="365462">
                <a:tc>
                  <a:txBody>
                    <a:bodyPr/>
                    <a:lstStyle/>
                    <a:p>
                      <a:pPr algn="l" fontAlgn="t"/>
                      <a:r>
                        <a:rPr lang="en-US" sz="800" b="0" i="0" u="none" strike="noStrike" dirty="0">
                          <a:latin typeface="Arial"/>
                        </a:rPr>
                        <a:t>Kings Family Restaurant</a:t>
                      </a:r>
                    </a:p>
                  </a:txBody>
                  <a:tcPr marL="9525" marR="9525" marT="9525" marB="0"/>
                </a:tc>
                <a:tc>
                  <a:txBody>
                    <a:bodyPr/>
                    <a:lstStyle/>
                    <a:p>
                      <a:pPr algn="l" fontAlgn="t"/>
                      <a:r>
                        <a:rPr lang="en-US" sz="800" b="0" i="0" u="none" strike="noStrike" dirty="0">
                          <a:latin typeface="Arial"/>
                        </a:rPr>
                        <a:t>Double Cheeseburger Basket Deal</a:t>
                      </a:r>
                    </a:p>
                  </a:txBody>
                  <a:tcPr marL="9525" marR="9525" marT="9525" marB="0"/>
                </a:tc>
                <a:tc>
                  <a:txBody>
                    <a:bodyPr/>
                    <a:lstStyle/>
                    <a:p>
                      <a:pPr algn="l" fontAlgn="t"/>
                      <a:r>
                        <a:rPr lang="en-US" sz="700" b="0" i="0" u="none" strike="noStrike" dirty="0">
                          <a:latin typeface="Arial"/>
                        </a:rPr>
                        <a:t>Double Cheeseburger Basket Deal, two times the burger and two times the cheese, served with fries and lettuce and tomato upon request</a:t>
                      </a:r>
                    </a:p>
                  </a:txBody>
                  <a:tcPr marL="9525" marR="9525" marT="9525" marB="0"/>
                </a:tc>
              </a:tr>
              <a:tr h="365462">
                <a:tc>
                  <a:txBody>
                    <a:bodyPr/>
                    <a:lstStyle/>
                    <a:p>
                      <a:pPr algn="l" fontAlgn="t"/>
                      <a:r>
                        <a:rPr lang="en-US" sz="800" b="0" i="0" u="none" strike="noStrike" dirty="0">
                          <a:latin typeface="Arial"/>
                        </a:rPr>
                        <a:t>Carls Jr.</a:t>
                      </a:r>
                    </a:p>
                  </a:txBody>
                  <a:tcPr marL="9525" marR="9525" marT="9525" marB="0"/>
                </a:tc>
                <a:tc>
                  <a:txBody>
                    <a:bodyPr/>
                    <a:lstStyle/>
                    <a:p>
                      <a:pPr algn="l" fontAlgn="t"/>
                      <a:r>
                        <a:rPr lang="en-US" sz="800" b="0" i="0" u="none" strike="noStrike" dirty="0">
                          <a:latin typeface="Arial"/>
                        </a:rPr>
                        <a:t>Double Chili Cheeseburger Combo</a:t>
                      </a:r>
                    </a:p>
                  </a:txBody>
                  <a:tcPr marL="9525" marR="9525" marT="9525" marB="0"/>
                </a:tc>
                <a:tc>
                  <a:txBody>
                    <a:bodyPr/>
                    <a:lstStyle/>
                    <a:p>
                      <a:pPr algn="l" fontAlgn="t"/>
                      <a:r>
                        <a:rPr lang="en-US" sz="700" b="0" i="0" u="none" strike="noStrike" dirty="0">
                          <a:latin typeface="Arial"/>
                        </a:rPr>
                        <a:t>Double Chili Cheeseburger Combo, charbroiled beef patty, topped with beef chili, crowned with american cheese, tomatoes, yellow onions, dill pickles and mustard, on a seeded bun, served with fries and a drink</a:t>
                      </a:r>
                    </a:p>
                  </a:txBody>
                  <a:tcPr marL="9525" marR="9525" marT="9525" marB="0"/>
                </a:tc>
              </a:tr>
              <a:tr h="365462">
                <a:tc>
                  <a:txBody>
                    <a:bodyPr/>
                    <a:lstStyle/>
                    <a:p>
                      <a:pPr algn="l" fontAlgn="t"/>
                      <a:r>
                        <a:rPr lang="en-US" sz="800" b="0" i="0" u="none" strike="noStrike" dirty="0">
                          <a:latin typeface="Arial"/>
                        </a:rPr>
                        <a:t>Fosters Freeze</a:t>
                      </a:r>
                    </a:p>
                  </a:txBody>
                  <a:tcPr marL="9525" marR="9525" marT="9525" marB="0"/>
                </a:tc>
                <a:tc>
                  <a:txBody>
                    <a:bodyPr/>
                    <a:lstStyle/>
                    <a:p>
                      <a:pPr algn="l" fontAlgn="t"/>
                      <a:r>
                        <a:rPr lang="en-US" sz="800" b="0" i="0" u="none" strike="noStrike" dirty="0">
                          <a:latin typeface="Arial"/>
                        </a:rPr>
                        <a:t>Double Decker Combo</a:t>
                      </a:r>
                    </a:p>
                  </a:txBody>
                  <a:tcPr marL="9525" marR="9525" marT="9525" marB="0"/>
                </a:tc>
                <a:tc>
                  <a:txBody>
                    <a:bodyPr/>
                    <a:lstStyle/>
                    <a:p>
                      <a:pPr algn="l" fontAlgn="t"/>
                      <a:r>
                        <a:rPr lang="en-US" sz="700" b="0" i="0" u="none" strike="noStrike" dirty="0">
                          <a:latin typeface="Arial"/>
                        </a:rPr>
                        <a:t>Double Decker Combo with small fries and medium drink</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“Garden</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Burgers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nvGraphicFramePr>
        <p:xfrm>
          <a:off x="1268820" y="1805804"/>
          <a:ext cx="7223760" cy="3296914"/>
        </p:xfrm>
        <a:graphic>
          <a:graphicData uri="http://schemas.openxmlformats.org/drawingml/2006/table">
            <a:tbl>
              <a:tblPr firstRow="1" lastRow="1" bandRow="1">
                <a:tableStyleId>{7DF18680-E054-41AD-8BC1-D1AEF772440D}</a:tableStyleId>
              </a:tblPr>
              <a:tblGrid>
                <a:gridCol w="1097280"/>
                <a:gridCol w="1097280"/>
                <a:gridCol w="502920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800" b="0" i="0" u="none" strike="noStrike" dirty="0">
                          <a:latin typeface="Arial"/>
                        </a:rPr>
                        <a:t>Iron Skillet</a:t>
                      </a:r>
                    </a:p>
                  </a:txBody>
                  <a:tcPr marL="9525" marR="9525" marT="9525" marB="0"/>
                </a:tc>
                <a:tc>
                  <a:txBody>
                    <a:bodyPr/>
                    <a:lstStyle/>
                    <a:p>
                      <a:pPr algn="l" fontAlgn="t"/>
                      <a:r>
                        <a:rPr lang="en-US" sz="800" b="0" i="0" u="none" strike="noStrike" dirty="0">
                          <a:latin typeface="Arial"/>
                        </a:rPr>
                        <a:t>Garden Burger</a:t>
                      </a:r>
                    </a:p>
                  </a:txBody>
                  <a:tcPr marL="9525" marR="9525" marT="9525" marB="0"/>
                </a:tc>
                <a:tc>
                  <a:txBody>
                    <a:bodyPr/>
                    <a:lstStyle/>
                    <a:p>
                      <a:pPr algn="l" fontAlgn="t"/>
                      <a:r>
                        <a:rPr lang="en-US" sz="700" b="0" i="0" u="none" strike="noStrike" dirty="0">
                          <a:latin typeface="Arial"/>
                        </a:rPr>
                        <a:t>Garden Burger-Veggie patty topped with American cheese and garnished with all the hamburger trimmings  Choice of pinto beans, cole slaw, french fries or soup</a:t>
                      </a:r>
                    </a:p>
                  </a:txBody>
                  <a:tcPr marL="9525" marR="9525" marT="9525" marB="0"/>
                </a:tc>
              </a:tr>
              <a:tr h="365462">
                <a:tc>
                  <a:txBody>
                    <a:bodyPr/>
                    <a:lstStyle/>
                    <a:p>
                      <a:pPr algn="l" fontAlgn="t"/>
                      <a:r>
                        <a:rPr lang="en-US" sz="800" b="0" i="0" u="none" strike="noStrike" dirty="0">
                          <a:latin typeface="Arial"/>
                        </a:rPr>
                        <a:t>Red Robin</a:t>
                      </a:r>
                    </a:p>
                  </a:txBody>
                  <a:tcPr marL="9525" marR="9525" marT="9525" marB="0"/>
                </a:tc>
                <a:tc>
                  <a:txBody>
                    <a:bodyPr/>
                    <a:lstStyle/>
                    <a:p>
                      <a:pPr algn="l" fontAlgn="t"/>
                      <a:r>
                        <a:rPr lang="en-US" sz="800" b="0" i="0" u="none" strike="noStrike" dirty="0">
                          <a:latin typeface="Arial"/>
                        </a:rPr>
                        <a:t>Garden Burger</a:t>
                      </a:r>
                    </a:p>
                  </a:txBody>
                  <a:tcPr marL="9525" marR="9525" marT="9525" marB="0"/>
                </a:tc>
                <a:tc>
                  <a:txBody>
                    <a:bodyPr/>
                    <a:lstStyle/>
                    <a:p>
                      <a:pPr algn="l" fontAlgn="t"/>
                      <a:r>
                        <a:rPr lang="en-US" sz="700" b="0" i="0" u="none" strike="noStrike" dirty="0">
                          <a:latin typeface="Arial"/>
                        </a:rPr>
                        <a:t>Garden Burger, Our Gardenburger is an amazingly delicious blend of vegetables, grains &amp; spices with a touch of cheese, topped with lettuce, tomato, pickles &amp; bistro sauce atop a wheat bun.   Served with our World-Famous Steak Fries</a:t>
                      </a:r>
                    </a:p>
                  </a:txBody>
                  <a:tcPr marL="9525" marR="9525" marT="9525" marB="0"/>
                </a:tc>
              </a:tr>
              <a:tr h="365462">
                <a:tc>
                  <a:txBody>
                    <a:bodyPr/>
                    <a:lstStyle/>
                    <a:p>
                      <a:pPr algn="l" fontAlgn="t"/>
                      <a:r>
                        <a:rPr lang="en-US" sz="800" b="0" i="0" u="none" strike="noStrike" dirty="0">
                          <a:latin typeface="Arial"/>
                        </a:rPr>
                        <a:t>Dave &amp; Busters</a:t>
                      </a:r>
                    </a:p>
                  </a:txBody>
                  <a:tcPr marL="9525" marR="9525" marT="9525" marB="0"/>
                </a:tc>
                <a:tc>
                  <a:txBody>
                    <a:bodyPr/>
                    <a:lstStyle/>
                    <a:p>
                      <a:pPr algn="l" fontAlgn="t"/>
                      <a:r>
                        <a:rPr lang="en-US" sz="800" b="0" i="0" u="none" strike="noStrike" dirty="0">
                          <a:latin typeface="Arial"/>
                        </a:rPr>
                        <a:t>Gardenburger</a:t>
                      </a:r>
                    </a:p>
                  </a:txBody>
                  <a:tcPr marL="9525" marR="9525" marT="9525" marB="0"/>
                </a:tc>
                <a:tc>
                  <a:txBody>
                    <a:bodyPr/>
                    <a:lstStyle/>
                    <a:p>
                      <a:pPr algn="l" fontAlgn="t"/>
                      <a:r>
                        <a:rPr lang="en-US" sz="700" b="0" i="0" u="none" strike="noStrike" dirty="0">
                          <a:latin typeface="Arial"/>
                        </a:rPr>
                        <a:t>Gardenburger chargrilled and specially seasoned with fries, lettuce, tomato, onions and pickle</a:t>
                      </a:r>
                    </a:p>
                  </a:txBody>
                  <a:tcPr marL="9525" marR="9525" marT="9525" marB="0"/>
                </a:tc>
              </a:tr>
              <a:tr h="365462">
                <a:tc>
                  <a:txBody>
                    <a:bodyPr/>
                    <a:lstStyle/>
                    <a:p>
                      <a:pPr algn="l" fontAlgn="t"/>
                      <a:r>
                        <a:rPr lang="en-US" sz="800" b="0" i="0" u="none" strike="noStrike" dirty="0">
                          <a:latin typeface="Arial"/>
                        </a:rPr>
                        <a:t>Jillians</a:t>
                      </a:r>
                    </a:p>
                  </a:txBody>
                  <a:tcPr marL="9525" marR="9525" marT="9525" marB="0"/>
                </a:tc>
                <a:tc>
                  <a:txBody>
                    <a:bodyPr/>
                    <a:lstStyle/>
                    <a:p>
                      <a:pPr algn="l" fontAlgn="t"/>
                      <a:r>
                        <a:rPr lang="en-US" sz="800" b="0" i="0" u="none" strike="noStrike" dirty="0">
                          <a:latin typeface="Arial"/>
                        </a:rPr>
                        <a:t>Gardenburger</a:t>
                      </a:r>
                    </a:p>
                  </a:txBody>
                  <a:tcPr marL="9525" marR="9525" marT="9525" marB="0"/>
                </a:tc>
                <a:tc>
                  <a:txBody>
                    <a:bodyPr/>
                    <a:lstStyle/>
                    <a:p>
                      <a:pPr algn="l" fontAlgn="t"/>
                      <a:r>
                        <a:rPr lang="en-US" sz="700" b="0" i="0" u="none" strike="noStrike" dirty="0">
                          <a:latin typeface="Arial"/>
                        </a:rPr>
                        <a:t>Gardenburger chargrilled and specially seasoned veggie burger served with seasoned french fries</a:t>
                      </a:r>
                    </a:p>
                  </a:txBody>
                  <a:tcPr marL="9525" marR="9525" marT="9525" marB="0"/>
                </a:tc>
              </a:tr>
              <a:tr h="365462">
                <a:tc>
                  <a:txBody>
                    <a:bodyPr/>
                    <a:lstStyle/>
                    <a:p>
                      <a:pPr algn="l" fontAlgn="t"/>
                      <a:r>
                        <a:rPr lang="en-US" sz="800" b="0" i="0" u="none" strike="noStrike" dirty="0">
                          <a:latin typeface="Arial"/>
                        </a:rPr>
                        <a:t>Hofs Hut Restaurant &amp; Bakery</a:t>
                      </a:r>
                    </a:p>
                  </a:txBody>
                  <a:tcPr marL="9525" marR="9525" marT="9525" marB="0"/>
                </a:tc>
                <a:tc>
                  <a:txBody>
                    <a:bodyPr/>
                    <a:lstStyle/>
                    <a:p>
                      <a:pPr algn="l" fontAlgn="t"/>
                      <a:r>
                        <a:rPr lang="en-US" sz="800" b="0" i="0" u="none" strike="noStrike" dirty="0">
                          <a:latin typeface="Arial"/>
                        </a:rPr>
                        <a:t>Gardenburger Combo</a:t>
                      </a:r>
                    </a:p>
                  </a:txBody>
                  <a:tcPr marL="9525" marR="9525" marT="9525" marB="0"/>
                </a:tc>
                <a:tc>
                  <a:txBody>
                    <a:bodyPr/>
                    <a:lstStyle/>
                    <a:p>
                      <a:pPr algn="l" fontAlgn="t"/>
                      <a:r>
                        <a:rPr lang="en-US" sz="700" b="0" i="0" u="none" strike="noStrike" dirty="0">
                          <a:latin typeface="Arial"/>
                        </a:rPr>
                        <a:t>Our meatless burger, juicy and delicious, served with french fries or golden onion rings and your choice of homemade soup or a small green salad</a:t>
                      </a:r>
                    </a:p>
                  </a:txBody>
                  <a:tcPr marL="9525" marR="9525" marT="9525" marB="0"/>
                </a:tc>
              </a:tr>
              <a:tr h="365462">
                <a:tc>
                  <a:txBody>
                    <a:bodyPr/>
                    <a:lstStyle/>
                    <a:p>
                      <a:pPr algn="l" fontAlgn="t"/>
                      <a:r>
                        <a:rPr lang="en-US" sz="800" b="0" i="0" u="none" strike="noStrike" dirty="0">
                          <a:latin typeface="Arial"/>
                        </a:rPr>
                        <a:t>Iron Skillet</a:t>
                      </a:r>
                    </a:p>
                  </a:txBody>
                  <a:tcPr marL="9525" marR="9525" marT="9525" marB="0"/>
                </a:tc>
                <a:tc>
                  <a:txBody>
                    <a:bodyPr/>
                    <a:lstStyle/>
                    <a:p>
                      <a:pPr algn="l" fontAlgn="t"/>
                      <a:r>
                        <a:rPr lang="en-US" sz="800" b="0" i="0" u="none" strike="noStrike" dirty="0">
                          <a:latin typeface="Arial"/>
                        </a:rPr>
                        <a:t>Garden Burger</a:t>
                      </a:r>
                    </a:p>
                  </a:txBody>
                  <a:tcPr marL="9525" marR="9525" marT="9525" marB="0"/>
                </a:tc>
                <a:tc>
                  <a:txBody>
                    <a:bodyPr/>
                    <a:lstStyle/>
                    <a:p>
                      <a:pPr algn="l" fontAlgn="t"/>
                      <a:r>
                        <a:rPr lang="en-US" sz="700" b="0" i="0" u="none" strike="noStrike" dirty="0">
                          <a:latin typeface="Arial"/>
                        </a:rPr>
                        <a:t>Garden Burger-Veggie patty topped with American cheese and garnished with all the hamburger trimmings  Choice of pinto beans, cole slaw, french fries or soup</a:t>
                      </a:r>
                    </a:p>
                  </a:txBody>
                  <a:tcPr marL="9525" marR="9525" marT="9525" marB="0"/>
                </a:tc>
              </a:tr>
              <a:tr h="365462">
                <a:tc>
                  <a:txBody>
                    <a:bodyPr/>
                    <a:lstStyle/>
                    <a:p>
                      <a:pPr algn="l" fontAlgn="t"/>
                      <a:r>
                        <a:rPr lang="en-US" sz="800" b="0" i="0" u="none" strike="noStrike" dirty="0">
                          <a:latin typeface="Arial"/>
                        </a:rPr>
                        <a:t>Red Robin</a:t>
                      </a:r>
                    </a:p>
                  </a:txBody>
                  <a:tcPr marL="9525" marR="9525" marT="9525" marB="0"/>
                </a:tc>
                <a:tc>
                  <a:txBody>
                    <a:bodyPr/>
                    <a:lstStyle/>
                    <a:p>
                      <a:pPr algn="l" fontAlgn="t"/>
                      <a:r>
                        <a:rPr lang="en-US" sz="800" b="0" i="0" u="none" strike="noStrike" dirty="0">
                          <a:latin typeface="Arial"/>
                        </a:rPr>
                        <a:t>Garden Burger</a:t>
                      </a:r>
                    </a:p>
                  </a:txBody>
                  <a:tcPr marL="9525" marR="9525" marT="9525" marB="0"/>
                </a:tc>
                <a:tc>
                  <a:txBody>
                    <a:bodyPr/>
                    <a:lstStyle/>
                    <a:p>
                      <a:pPr algn="l" fontAlgn="t"/>
                      <a:r>
                        <a:rPr lang="en-US" sz="700" b="0" i="0" u="none" strike="noStrike" dirty="0">
                          <a:latin typeface="Arial"/>
                        </a:rPr>
                        <a:t>Garden Burger, Our Gardenburger is an amazingly delicious blend of vegetables, grains &amp; spices with a touch of cheese, topped with lettuce, tomato, pickles &amp; bistro sauce atop a wheat bun.   Served with our World-Famous Steak Fries</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“Hickory</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Burgers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nvGraphicFramePr>
        <p:xfrm>
          <a:off x="1268820" y="1805804"/>
          <a:ext cx="7223760" cy="3002235"/>
        </p:xfrm>
        <a:graphic>
          <a:graphicData uri="http://schemas.openxmlformats.org/drawingml/2006/table">
            <a:tbl>
              <a:tblPr firstRow="1" lastRow="1" bandRow="1">
                <a:tableStyleId>{7DF18680-E054-41AD-8BC1-D1AEF772440D}</a:tableStyleId>
              </a:tblPr>
              <a:tblGrid>
                <a:gridCol w="1097280"/>
                <a:gridCol w="1097280"/>
                <a:gridCol w="502920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800" b="0" i="0" u="none" strike="noStrike" dirty="0">
                          <a:latin typeface="Arial"/>
                        </a:rPr>
                        <a:t>Hard Rock Café</a:t>
                      </a:r>
                    </a:p>
                  </a:txBody>
                  <a:tcPr marL="9525" marR="9525" marT="9525" marB="0"/>
                </a:tc>
                <a:tc>
                  <a:txBody>
                    <a:bodyPr/>
                    <a:lstStyle/>
                    <a:p>
                      <a:pPr algn="l" fontAlgn="t"/>
                      <a:r>
                        <a:rPr lang="en-US" sz="800" b="0" i="0" u="none" strike="noStrike" dirty="0">
                          <a:latin typeface="Arial"/>
                        </a:rPr>
                        <a:t>Hickory BBQ Bacon Cheeseburger</a:t>
                      </a:r>
                    </a:p>
                  </a:txBody>
                  <a:tcPr marL="9525" marR="9525" marT="9525" marB="0"/>
                </a:tc>
                <a:tc>
                  <a:txBody>
                    <a:bodyPr/>
                    <a:lstStyle/>
                    <a:p>
                      <a:pPr algn="l" fontAlgn="t"/>
                      <a:r>
                        <a:rPr lang="en-US" sz="700" b="0" i="0" u="none" strike="noStrike" dirty="0">
                          <a:latin typeface="Arial"/>
                        </a:rPr>
                        <a:t>Hickory BBQ Bacon Cheeseburger, Hamburger of fresh beef, basted with our special hickory barbeque sauce and smothered with caramelized onions. Topped with crisp bacon and melted Cheddar cheese. Garnished with your choice of lettuce, tomato and red onions. Add grilled onions or mushrooms for a dollar. All burgers served with french fries or substitute onion rings for a dollar more or a side salad for four dollars more. All burgers feature fresh, Certified Angus Beef</a:t>
                      </a:r>
                    </a:p>
                  </a:txBody>
                  <a:tcPr marL="9525" marR="9525" marT="9525" marB="0"/>
                </a:tc>
              </a:tr>
              <a:tr h="365462">
                <a:tc>
                  <a:txBody>
                    <a:bodyPr/>
                    <a:lstStyle/>
                    <a:p>
                      <a:pPr algn="l" fontAlgn="t"/>
                      <a:r>
                        <a:rPr lang="en-US" sz="800" b="0" i="0" u="none" strike="noStrike" dirty="0">
                          <a:latin typeface="Arial"/>
                        </a:rPr>
                        <a:t>Red Hot &amp; Blue</a:t>
                      </a:r>
                    </a:p>
                  </a:txBody>
                  <a:tcPr marL="9525" marR="9525" marT="9525" marB="0"/>
                </a:tc>
                <a:tc>
                  <a:txBody>
                    <a:bodyPr/>
                    <a:lstStyle/>
                    <a:p>
                      <a:pPr algn="l" fontAlgn="t"/>
                      <a:r>
                        <a:rPr lang="en-US" sz="800" b="0" i="0" u="none" strike="noStrike" dirty="0">
                          <a:latin typeface="Arial"/>
                        </a:rPr>
                        <a:t>Hickory BBQ Cheeseburger</a:t>
                      </a:r>
                    </a:p>
                  </a:txBody>
                  <a:tcPr marL="9525" marR="9525" marT="9525" marB="0"/>
                </a:tc>
                <a:tc>
                  <a:txBody>
                    <a:bodyPr/>
                    <a:lstStyle/>
                    <a:p>
                      <a:pPr algn="l" fontAlgn="t"/>
                      <a:r>
                        <a:rPr lang="en-US" sz="700" b="0" i="0" u="none" strike="noStrike" dirty="0">
                          <a:latin typeface="Arial"/>
                        </a:rPr>
                        <a:t>Hickory BBQ Cheeseburger, juicy black angus burger with our mojo mild bbq sauce, Swiss cheese, bacon and grilled onions, served with Memphis fries</a:t>
                      </a:r>
                    </a:p>
                  </a:txBody>
                  <a:tcPr marL="9525" marR="9525" marT="9525" marB="0"/>
                </a:tc>
              </a:tr>
              <a:tr h="365462">
                <a:tc>
                  <a:txBody>
                    <a:bodyPr/>
                    <a:lstStyle/>
                    <a:p>
                      <a:pPr algn="l" fontAlgn="t"/>
                      <a:r>
                        <a:rPr lang="en-US" sz="800" b="0" i="0" u="none" strike="noStrike" dirty="0">
                          <a:latin typeface="Arial"/>
                        </a:rPr>
                        <a:t>Millers Ale House Restaurants</a:t>
                      </a:r>
                    </a:p>
                  </a:txBody>
                  <a:tcPr marL="9525" marR="9525" marT="9525" marB="0"/>
                </a:tc>
                <a:tc>
                  <a:txBody>
                    <a:bodyPr/>
                    <a:lstStyle/>
                    <a:p>
                      <a:pPr algn="l" fontAlgn="t"/>
                      <a:r>
                        <a:rPr lang="en-US" sz="800" b="0" i="0" u="none" strike="noStrike" dirty="0">
                          <a:latin typeface="Arial"/>
                        </a:rPr>
                        <a:t>Hickory Burger</a:t>
                      </a:r>
                    </a:p>
                  </a:txBody>
                  <a:tcPr marL="9525" marR="9525" marT="9525" marB="0"/>
                </a:tc>
                <a:tc>
                  <a:txBody>
                    <a:bodyPr/>
                    <a:lstStyle/>
                    <a:p>
                      <a:pPr algn="l" fontAlgn="t"/>
                      <a:r>
                        <a:rPr lang="en-US" sz="700" b="0" i="0" u="none" strike="noStrike" dirty="0">
                          <a:latin typeface="Arial"/>
                        </a:rPr>
                        <a:t>Hickory burger topped with Southern bbq sauce and cheddar cheese. Served with lettuce, tomato, pickle and fries, or substitute onion rings for 50 cents. Half pound fresh charbroiled sirloin.</a:t>
                      </a:r>
                    </a:p>
                  </a:txBody>
                  <a:tcPr marL="9525" marR="9525" marT="9525" marB="0"/>
                </a:tc>
              </a:tr>
              <a:tr h="365462">
                <a:tc>
                  <a:txBody>
                    <a:bodyPr/>
                    <a:lstStyle/>
                    <a:p>
                      <a:pPr algn="l" fontAlgn="t"/>
                      <a:r>
                        <a:rPr lang="en-US" sz="800" b="0" i="0" u="none" strike="noStrike" dirty="0">
                          <a:latin typeface="Arial"/>
                        </a:rPr>
                        <a:t>Rock Bottom Restaurant &amp; Brewery</a:t>
                      </a:r>
                    </a:p>
                  </a:txBody>
                  <a:tcPr marL="9525" marR="9525" marT="9525" marB="0"/>
                </a:tc>
                <a:tc>
                  <a:txBody>
                    <a:bodyPr/>
                    <a:lstStyle/>
                    <a:p>
                      <a:pPr algn="l" fontAlgn="t"/>
                      <a:r>
                        <a:rPr lang="en-US" sz="800" b="0" i="0" u="none" strike="noStrike" dirty="0">
                          <a:latin typeface="Arial"/>
                        </a:rPr>
                        <a:t>Hickory Burger</a:t>
                      </a:r>
                    </a:p>
                  </a:txBody>
                  <a:tcPr marL="9525" marR="9525" marT="9525" marB="0"/>
                </a:tc>
                <a:tc>
                  <a:txBody>
                    <a:bodyPr/>
                    <a:lstStyle/>
                    <a:p>
                      <a:pPr algn="l" fontAlgn="t"/>
                      <a:r>
                        <a:rPr lang="en-US" sz="700" b="0" i="0" u="none" strike="noStrike" dirty="0">
                          <a:latin typeface="Arial"/>
                        </a:rPr>
                        <a:t>Hickory Burger, Mouth watering half pound of ground sirloin topped with melted smoked Cheddar; crisp hickory-smoked bacon and Stout barbecue sauce with fries or chips, fruit or slaw</a:t>
                      </a:r>
                    </a:p>
                  </a:txBody>
                  <a:tcPr marL="9525" marR="9525" marT="9525" marB="0"/>
                </a:tc>
              </a:tr>
              <a:tr h="365462">
                <a:tc>
                  <a:txBody>
                    <a:bodyPr/>
                    <a:lstStyle/>
                    <a:p>
                      <a:pPr algn="l" fontAlgn="t"/>
                      <a:r>
                        <a:rPr lang="en-US" sz="800" b="0" i="0" u="none" strike="noStrike" dirty="0">
                          <a:latin typeface="Arial"/>
                        </a:rPr>
                        <a:t>Taco Mac</a:t>
                      </a:r>
                    </a:p>
                  </a:txBody>
                  <a:tcPr marL="9525" marR="9525" marT="9525" marB="0"/>
                </a:tc>
                <a:tc>
                  <a:txBody>
                    <a:bodyPr/>
                    <a:lstStyle/>
                    <a:p>
                      <a:pPr algn="l" fontAlgn="t"/>
                      <a:r>
                        <a:rPr lang="en-US" sz="800" b="0" i="0" u="none" strike="noStrike" dirty="0">
                          <a:latin typeface="Arial"/>
                        </a:rPr>
                        <a:t>Hickory Burger</a:t>
                      </a:r>
                    </a:p>
                  </a:txBody>
                  <a:tcPr marL="9525" marR="9525" marT="9525" marB="0"/>
                </a:tc>
                <a:tc>
                  <a:txBody>
                    <a:bodyPr/>
                    <a:lstStyle/>
                    <a:p>
                      <a:pPr algn="l" fontAlgn="t"/>
                      <a:r>
                        <a:rPr lang="en-US" sz="700" b="0" i="0" u="none" strike="noStrike" dirty="0">
                          <a:latin typeface="Arial"/>
                        </a:rPr>
                        <a:t>Hickory Burger, an 8 oz angus burger topped with tangy bbq sauce, applewood smoked bacon and cheddar jack cheese, served with a dill pickle and french fries</a:t>
                      </a:r>
                    </a:p>
                  </a:txBody>
                  <a:tcPr marL="9525" marR="9525" marT="9525" marB="0"/>
                </a:tc>
              </a:tr>
              <a:tr h="365462">
                <a:tc>
                  <a:txBody>
                    <a:bodyPr/>
                    <a:lstStyle/>
                    <a:p>
                      <a:pPr algn="l" fontAlgn="t"/>
                      <a:r>
                        <a:rPr lang="en-US" sz="800" b="0" i="0" u="none" strike="noStrike" dirty="0">
                          <a:latin typeface="Arial"/>
                        </a:rPr>
                        <a:t>Jimmy Buffets Margaritaville</a:t>
                      </a:r>
                    </a:p>
                  </a:txBody>
                  <a:tcPr marL="9525" marR="9525" marT="9525" marB="0"/>
                </a:tc>
                <a:tc>
                  <a:txBody>
                    <a:bodyPr/>
                    <a:lstStyle/>
                    <a:p>
                      <a:pPr algn="l" fontAlgn="t"/>
                      <a:r>
                        <a:rPr lang="en-US" sz="800" b="0" i="0" u="none" strike="noStrike" dirty="0">
                          <a:latin typeface="Arial"/>
                        </a:rPr>
                        <a:t>Hickory Cheeseburger</a:t>
                      </a:r>
                    </a:p>
                  </a:txBody>
                  <a:tcPr marL="9525" marR="9525" marT="9525" marB="0"/>
                </a:tc>
                <a:tc>
                  <a:txBody>
                    <a:bodyPr/>
                    <a:lstStyle/>
                    <a:p>
                      <a:pPr algn="l" fontAlgn="t"/>
                      <a:r>
                        <a:rPr lang="en-US" sz="700" b="0" i="0" u="none" strike="noStrike" dirty="0">
                          <a:latin typeface="Arial"/>
                        </a:rPr>
                        <a:t>Hickory Cheeseburger topped with iceberg lettuce, tomato, mayo, signature hickory sauce, dill pickle, fries</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lang="en-US" sz="2000" dirty="0" smtClean="0">
                <a:solidFill>
                  <a:schemeClr val="tx2"/>
                </a:solidFill>
                <a:effectLst>
                  <a:outerShdw blurRad="50800" dist="38100" dir="2700000" algn="tl" rotWithShape="0">
                    <a:prstClr val="black">
                      <a:alpha val="40000"/>
                    </a:prstClr>
                  </a:outerShdw>
                </a:effectLst>
                <a:latin typeface="Arial" pitchFamily="34" charset="0"/>
                <a:ea typeface="+mj-ea"/>
                <a:cs typeface="Arial" pitchFamily="34" charset="0"/>
              </a:rPr>
              <a:t>H</a:t>
            </a: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ot Dogs</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nvGraphicFramePr>
        <p:xfrm>
          <a:off x="1268820" y="1805804"/>
          <a:ext cx="7223760" cy="3296914"/>
        </p:xfrm>
        <a:graphic>
          <a:graphicData uri="http://schemas.openxmlformats.org/drawingml/2006/table">
            <a:tbl>
              <a:tblPr firstRow="1" lastRow="1" bandRow="1">
                <a:tableStyleId>{7DF18680-E054-41AD-8BC1-D1AEF772440D}</a:tableStyleId>
              </a:tblPr>
              <a:tblGrid>
                <a:gridCol w="1097280"/>
                <a:gridCol w="1097280"/>
                <a:gridCol w="502920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800" b="0" i="0" u="none" strike="noStrike" dirty="0">
                          <a:latin typeface="Arial"/>
                        </a:rPr>
                        <a:t>Chuck E. Cheeses Pizza</a:t>
                      </a:r>
                    </a:p>
                  </a:txBody>
                  <a:tcPr marL="9525" marR="9525" marT="9525" marB="0"/>
                </a:tc>
                <a:tc>
                  <a:txBody>
                    <a:bodyPr/>
                    <a:lstStyle/>
                    <a:p>
                      <a:pPr algn="l" fontAlgn="t"/>
                      <a:r>
                        <a:rPr lang="en-US" sz="800" b="0" i="0" u="none" strike="noStrike" dirty="0">
                          <a:latin typeface="Arial"/>
                        </a:rPr>
                        <a:t>Hot Dog</a:t>
                      </a:r>
                    </a:p>
                  </a:txBody>
                  <a:tcPr marL="9525" marR="9525" marT="9525" marB="0"/>
                </a:tc>
                <a:tc>
                  <a:txBody>
                    <a:bodyPr/>
                    <a:lstStyle/>
                    <a:p>
                      <a:pPr algn="l" fontAlgn="t"/>
                      <a:r>
                        <a:rPr lang="en-US" sz="700" b="0" i="0" u="none" strike="noStrike" dirty="0">
                          <a:latin typeface="Arial"/>
                        </a:rPr>
                        <a:t>Hot dog. Oven toasted sandwiches with fruit and choice of fries, pasta salad or carrot slims.</a:t>
                      </a:r>
                    </a:p>
                  </a:txBody>
                  <a:tcPr marL="9525" marR="9525" marT="9525" marB="0"/>
                </a:tc>
              </a:tr>
              <a:tr h="365462">
                <a:tc>
                  <a:txBody>
                    <a:bodyPr/>
                    <a:lstStyle/>
                    <a:p>
                      <a:pPr algn="l" fontAlgn="t"/>
                      <a:r>
                        <a:rPr lang="en-US" sz="800" b="0" i="0" u="none" strike="noStrike" dirty="0">
                          <a:latin typeface="Arial"/>
                        </a:rPr>
                        <a:t>Jerrys Famous Deli</a:t>
                      </a:r>
                    </a:p>
                  </a:txBody>
                  <a:tcPr marL="9525" marR="9525" marT="9525" marB="0"/>
                </a:tc>
                <a:tc>
                  <a:txBody>
                    <a:bodyPr/>
                    <a:lstStyle/>
                    <a:p>
                      <a:pPr algn="l" fontAlgn="t"/>
                      <a:r>
                        <a:rPr lang="en-US" sz="800" b="0" i="0" u="none" strike="noStrike" dirty="0">
                          <a:latin typeface="Arial"/>
                        </a:rPr>
                        <a:t>Hot Dog</a:t>
                      </a:r>
                    </a:p>
                  </a:txBody>
                  <a:tcPr marL="9525" marR="9525" marT="9525" marB="0"/>
                </a:tc>
                <a:tc>
                  <a:txBody>
                    <a:bodyPr/>
                    <a:lstStyle/>
                    <a:p>
                      <a:pPr algn="l" fontAlgn="t"/>
                      <a:r>
                        <a:rPr lang="en-US" sz="700" b="0" i="0" u="none" strike="noStrike" dirty="0">
                          <a:latin typeface="Arial"/>
                        </a:rPr>
                        <a:t>Hot Dog Beef. Grilled or steamed. Fries or onion rings or baked beans and cole slaw</a:t>
                      </a:r>
                    </a:p>
                  </a:txBody>
                  <a:tcPr marL="9525" marR="9525" marT="9525" marB="0"/>
                </a:tc>
              </a:tr>
              <a:tr h="365462">
                <a:tc>
                  <a:txBody>
                    <a:bodyPr/>
                    <a:lstStyle/>
                    <a:p>
                      <a:pPr algn="l" fontAlgn="t"/>
                      <a:r>
                        <a:rPr lang="en-US" sz="800" b="0" i="0" u="none" strike="noStrike" dirty="0">
                          <a:latin typeface="Arial"/>
                        </a:rPr>
                        <a:t>Newport Creamery</a:t>
                      </a:r>
                    </a:p>
                  </a:txBody>
                  <a:tcPr marL="9525" marR="9525" marT="9525" marB="0"/>
                </a:tc>
                <a:tc>
                  <a:txBody>
                    <a:bodyPr/>
                    <a:lstStyle/>
                    <a:p>
                      <a:pPr algn="l" fontAlgn="t"/>
                      <a:r>
                        <a:rPr lang="en-US" sz="800" b="0" i="0" u="none" strike="noStrike" dirty="0">
                          <a:latin typeface="Arial"/>
                        </a:rPr>
                        <a:t>Hot Dog</a:t>
                      </a:r>
                    </a:p>
                  </a:txBody>
                  <a:tcPr marL="9525" marR="9525" marT="9525" marB="0"/>
                </a:tc>
                <a:tc>
                  <a:txBody>
                    <a:bodyPr/>
                    <a:lstStyle/>
                    <a:p>
                      <a:pPr algn="l" fontAlgn="t"/>
                      <a:r>
                        <a:rPr lang="en-US" sz="700" b="0" i="0" u="none" strike="noStrike" dirty="0">
                          <a:latin typeface="Arial"/>
                        </a:rPr>
                        <a:t>Choice of fries, seasoned fries, potato salad, cole slaw, broccoli, veggie medley, mashed potatoes &amp; gravy</a:t>
                      </a:r>
                    </a:p>
                  </a:txBody>
                  <a:tcPr marL="9525" marR="9525" marT="9525" marB="0"/>
                </a:tc>
              </a:tr>
              <a:tr h="365462">
                <a:tc>
                  <a:txBody>
                    <a:bodyPr/>
                    <a:lstStyle/>
                    <a:p>
                      <a:pPr algn="l" fontAlgn="t"/>
                      <a:r>
                        <a:rPr lang="en-US" sz="800" b="0" i="0" u="none" strike="noStrike" dirty="0">
                          <a:latin typeface="Arial"/>
                        </a:rPr>
                        <a:t>Jody Maroni's Sausage Kingdom</a:t>
                      </a:r>
                    </a:p>
                  </a:txBody>
                  <a:tcPr marL="9525" marR="9525" marT="9525" marB="0"/>
                </a:tc>
                <a:tc>
                  <a:txBody>
                    <a:bodyPr/>
                    <a:lstStyle/>
                    <a:p>
                      <a:pPr algn="l" fontAlgn="t"/>
                      <a:r>
                        <a:rPr lang="en-US" sz="800" b="0" i="0" u="none" strike="noStrike" dirty="0">
                          <a:latin typeface="Arial"/>
                        </a:rPr>
                        <a:t>Hot Dog Combo - Large</a:t>
                      </a:r>
                    </a:p>
                  </a:txBody>
                  <a:tcPr marL="9525" marR="9525" marT="9525" marB="0"/>
                </a:tc>
                <a:tc>
                  <a:txBody>
                    <a:bodyPr/>
                    <a:lstStyle/>
                    <a:p>
                      <a:pPr algn="l" fontAlgn="t"/>
                      <a:r>
                        <a:rPr lang="en-US" sz="700" b="0" i="0" u="none" strike="noStrike" dirty="0">
                          <a:latin typeface="Arial"/>
                        </a:rPr>
                        <a:t>Hot Dog Combo - Large, our signature all beef hot dog with regular fries and large soda.</a:t>
                      </a:r>
                    </a:p>
                  </a:txBody>
                  <a:tcPr marL="9525" marR="9525" marT="9525" marB="0"/>
                </a:tc>
              </a:tr>
              <a:tr h="365462">
                <a:tc>
                  <a:txBody>
                    <a:bodyPr/>
                    <a:lstStyle/>
                    <a:p>
                      <a:pPr algn="l" fontAlgn="t"/>
                      <a:r>
                        <a:rPr lang="en-US" sz="800" b="0" i="0" u="none" strike="noStrike" dirty="0">
                          <a:latin typeface="Arial"/>
                        </a:rPr>
                        <a:t>Jody Maroni's Sausage Kingdom</a:t>
                      </a:r>
                    </a:p>
                  </a:txBody>
                  <a:tcPr marL="9525" marR="9525" marT="9525" marB="0"/>
                </a:tc>
                <a:tc>
                  <a:txBody>
                    <a:bodyPr/>
                    <a:lstStyle/>
                    <a:p>
                      <a:pPr algn="l" fontAlgn="t"/>
                      <a:r>
                        <a:rPr lang="en-US" sz="800" b="0" i="0" u="none" strike="noStrike" dirty="0">
                          <a:latin typeface="Arial"/>
                        </a:rPr>
                        <a:t>Hot Dog Combo - Regular</a:t>
                      </a:r>
                    </a:p>
                  </a:txBody>
                  <a:tcPr marL="9525" marR="9525" marT="9525" marB="0"/>
                </a:tc>
                <a:tc>
                  <a:txBody>
                    <a:bodyPr/>
                    <a:lstStyle/>
                    <a:p>
                      <a:pPr algn="l" fontAlgn="t"/>
                      <a:r>
                        <a:rPr lang="en-US" sz="700" b="0" i="0" u="none" strike="noStrike" dirty="0">
                          <a:latin typeface="Arial"/>
                        </a:rPr>
                        <a:t>Hot Dog Combo - Regular, our signature all beef hot dog with regular fries and regular soda.</a:t>
                      </a:r>
                    </a:p>
                  </a:txBody>
                  <a:tcPr marL="9525" marR="9525" marT="9525" marB="0"/>
                </a:tc>
              </a:tr>
              <a:tr h="365462">
                <a:tc>
                  <a:txBody>
                    <a:bodyPr/>
                    <a:lstStyle/>
                    <a:p>
                      <a:pPr algn="l" fontAlgn="t"/>
                      <a:r>
                        <a:rPr lang="en-US" sz="800" b="0" i="0" u="none" strike="noStrike" dirty="0">
                          <a:latin typeface="Arial"/>
                        </a:rPr>
                        <a:t>Miami Subs Pizza and Grill</a:t>
                      </a:r>
                    </a:p>
                  </a:txBody>
                  <a:tcPr marL="9525" marR="9525" marT="9525" marB="0"/>
                </a:tc>
                <a:tc>
                  <a:txBody>
                    <a:bodyPr/>
                    <a:lstStyle/>
                    <a:p>
                      <a:pPr algn="l" fontAlgn="t"/>
                      <a:r>
                        <a:rPr lang="en-US" sz="800" b="0" i="0" u="none" strike="noStrike" dirty="0">
                          <a:latin typeface="Arial"/>
                        </a:rPr>
                        <a:t>Hot Dog Combo Meal</a:t>
                      </a:r>
                    </a:p>
                  </a:txBody>
                  <a:tcPr marL="9525" marR="9525" marT="9525" marB="0"/>
                </a:tc>
                <a:tc>
                  <a:txBody>
                    <a:bodyPr/>
                    <a:lstStyle/>
                    <a:p>
                      <a:pPr algn="l" fontAlgn="t"/>
                      <a:r>
                        <a:rPr lang="en-US" sz="700" b="0" i="0" u="none" strike="noStrike" dirty="0">
                          <a:latin typeface="Arial"/>
                        </a:rPr>
                        <a:t>Hot Dog Combo Meal, Includes French Fries and a 20 oz Drink</a:t>
                      </a:r>
                    </a:p>
                  </a:txBody>
                  <a:tcPr marL="9525" marR="9525" marT="9525" marB="0"/>
                </a:tc>
              </a:tr>
              <a:tr h="365462">
                <a:tc>
                  <a:txBody>
                    <a:bodyPr/>
                    <a:lstStyle/>
                    <a:p>
                      <a:pPr algn="l" fontAlgn="t"/>
                      <a:r>
                        <a:rPr lang="en-US" sz="800" b="0" i="0" u="none" strike="noStrike" dirty="0">
                          <a:latin typeface="Arial"/>
                        </a:rPr>
                        <a:t>Jody Maroni's Sausage Kingdom</a:t>
                      </a:r>
                    </a:p>
                  </a:txBody>
                  <a:tcPr marL="9525" marR="9525" marT="9525" marB="0"/>
                </a:tc>
                <a:tc>
                  <a:txBody>
                    <a:bodyPr/>
                    <a:lstStyle/>
                    <a:p>
                      <a:pPr algn="l" fontAlgn="t"/>
                      <a:r>
                        <a:rPr lang="en-US" sz="800" b="0" i="0" u="none" strike="noStrike" dirty="0">
                          <a:latin typeface="Arial"/>
                        </a:rPr>
                        <a:t>Hot Dog Combo With Fully Loaded Fries</a:t>
                      </a:r>
                    </a:p>
                  </a:txBody>
                  <a:tcPr marL="9525" marR="9525" marT="9525" marB="0"/>
                </a:tc>
                <a:tc>
                  <a:txBody>
                    <a:bodyPr/>
                    <a:lstStyle/>
                    <a:p>
                      <a:pPr algn="l" fontAlgn="t"/>
                      <a:r>
                        <a:rPr lang="en-US" sz="700" b="0" i="0" u="none" strike="noStrike" dirty="0">
                          <a:latin typeface="Arial"/>
                        </a:rPr>
                        <a:t>Hot Dog Combo With Fully Loaded Fries, our signature all beef hot dog served with fully loaded fries with chili and cheese or garlic and parsley, and regular soda.</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“Kids</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Burgers/Dogs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nvGraphicFramePr>
        <p:xfrm>
          <a:off x="1268820" y="1805804"/>
          <a:ext cx="7223760" cy="4027838"/>
        </p:xfrm>
        <a:graphic>
          <a:graphicData uri="http://schemas.openxmlformats.org/drawingml/2006/table">
            <a:tbl>
              <a:tblPr firstRow="1" lastRow="1" bandRow="1">
                <a:tableStyleId>{7DF18680-E054-41AD-8BC1-D1AEF772440D}</a:tableStyleId>
              </a:tblPr>
              <a:tblGrid>
                <a:gridCol w="1097280"/>
                <a:gridCol w="1097280"/>
                <a:gridCol w="502920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800" b="0" i="0" u="none" strike="noStrike" dirty="0">
                          <a:latin typeface="Arial"/>
                        </a:rPr>
                        <a:t>Buffalo Wings &amp; Rings</a:t>
                      </a:r>
                    </a:p>
                  </a:txBody>
                  <a:tcPr marL="9525" marR="9525" marT="9525" marB="0"/>
                </a:tc>
                <a:tc>
                  <a:txBody>
                    <a:bodyPr/>
                    <a:lstStyle/>
                    <a:p>
                      <a:pPr algn="l" fontAlgn="t"/>
                      <a:r>
                        <a:rPr lang="en-US" sz="800" b="0" i="0" u="none" strike="noStrike" dirty="0">
                          <a:latin typeface="Arial"/>
                        </a:rPr>
                        <a:t>Kids 1/4 lb. Hamburger and Fries</a:t>
                      </a:r>
                    </a:p>
                  </a:txBody>
                  <a:tcPr marL="9525" marR="9525" marT="9525" marB="0"/>
                </a:tc>
                <a:tc>
                  <a:txBody>
                    <a:bodyPr/>
                    <a:lstStyle/>
                    <a:p>
                      <a:pPr algn="l" fontAlgn="t"/>
                      <a:r>
                        <a:rPr lang="en-US" sz="700" b="0" i="0" u="none" strike="noStrike" dirty="0">
                          <a:latin typeface="Arial"/>
                        </a:rPr>
                        <a:t>Kids 1/4 lb. Hamburger and Fries, Decked out or plain. Same great taste in a smaller package</a:t>
                      </a:r>
                    </a:p>
                  </a:txBody>
                  <a:tcPr marL="9525" marR="9525" marT="9525" marB="0"/>
                </a:tc>
              </a:tr>
              <a:tr h="365462">
                <a:tc>
                  <a:txBody>
                    <a:bodyPr/>
                    <a:lstStyle/>
                    <a:p>
                      <a:pPr algn="l" fontAlgn="t"/>
                      <a:r>
                        <a:rPr lang="en-US" sz="800" b="0" i="0" u="none" strike="noStrike" dirty="0">
                          <a:latin typeface="Arial"/>
                        </a:rPr>
                        <a:t>Daily Grill</a:t>
                      </a:r>
                    </a:p>
                  </a:txBody>
                  <a:tcPr marL="9525" marR="9525" marT="9525" marB="0"/>
                </a:tc>
                <a:tc>
                  <a:txBody>
                    <a:bodyPr/>
                    <a:lstStyle/>
                    <a:p>
                      <a:pPr algn="l" fontAlgn="t"/>
                      <a:r>
                        <a:rPr lang="en-US" sz="800" b="0" i="0" u="none" strike="noStrike" dirty="0">
                          <a:latin typeface="Arial"/>
                        </a:rPr>
                        <a:t>Kids All Beef Hot Dog</a:t>
                      </a:r>
                    </a:p>
                  </a:txBody>
                  <a:tcPr marL="9525" marR="9525" marT="9525" marB="0"/>
                </a:tc>
                <a:tc>
                  <a:txBody>
                    <a:bodyPr/>
                    <a:lstStyle/>
                    <a:p>
                      <a:pPr algn="l" fontAlgn="t"/>
                      <a:r>
                        <a:rPr lang="en-US" sz="700" b="0" i="0" u="none" strike="noStrike" dirty="0">
                          <a:latin typeface="Arial"/>
                        </a:rPr>
                        <a:t>Kids All Beef Hot Dog, served with fries, dessert and drink, dessert options include a vanilla Drumstick cone or an ice cream sandwich</a:t>
                      </a:r>
                    </a:p>
                  </a:txBody>
                  <a:tcPr marL="9525" marR="9525" marT="9525" marB="0"/>
                </a:tc>
              </a:tr>
              <a:tr h="365462">
                <a:tc>
                  <a:txBody>
                    <a:bodyPr/>
                    <a:lstStyle/>
                    <a:p>
                      <a:pPr algn="l" fontAlgn="t"/>
                      <a:r>
                        <a:rPr lang="en-US" sz="800" b="0" i="0" u="none" strike="noStrike" dirty="0">
                          <a:latin typeface="Arial"/>
                        </a:rPr>
                        <a:t>Rallys Hamburgers</a:t>
                      </a:r>
                    </a:p>
                  </a:txBody>
                  <a:tcPr marL="9525" marR="9525" marT="9525" marB="0"/>
                </a:tc>
                <a:tc>
                  <a:txBody>
                    <a:bodyPr/>
                    <a:lstStyle/>
                    <a:p>
                      <a:pPr algn="l" fontAlgn="t"/>
                      <a:r>
                        <a:rPr lang="en-US" sz="800" b="0" i="0" u="none" strike="noStrike" dirty="0">
                          <a:latin typeface="Arial"/>
                        </a:rPr>
                        <a:t>Kids All Beef Hot Dog</a:t>
                      </a:r>
                    </a:p>
                  </a:txBody>
                  <a:tcPr marL="9525" marR="9525" marT="9525" marB="0"/>
                </a:tc>
                <a:tc>
                  <a:txBody>
                    <a:bodyPr/>
                    <a:lstStyle/>
                    <a:p>
                      <a:pPr algn="l" fontAlgn="t"/>
                      <a:r>
                        <a:rPr lang="en-US" sz="700" b="0" i="0" u="none" strike="noStrike" dirty="0">
                          <a:latin typeface="Arial"/>
                        </a:rPr>
                        <a:t>Kids All Beef Hot Dog with fries</a:t>
                      </a:r>
                    </a:p>
                  </a:txBody>
                  <a:tcPr marL="9525" marR="9525" marT="9525" marB="0"/>
                </a:tc>
              </a:tr>
              <a:tr h="365462">
                <a:tc>
                  <a:txBody>
                    <a:bodyPr/>
                    <a:lstStyle/>
                    <a:p>
                      <a:pPr algn="l" fontAlgn="t"/>
                      <a:r>
                        <a:rPr lang="en-US" sz="800" b="0" i="0" u="none" strike="noStrike" dirty="0">
                          <a:latin typeface="Arial"/>
                        </a:rPr>
                        <a:t>Back Yard Burgers</a:t>
                      </a:r>
                    </a:p>
                  </a:txBody>
                  <a:tcPr marL="9525" marR="9525" marT="9525" marB="0"/>
                </a:tc>
                <a:tc>
                  <a:txBody>
                    <a:bodyPr/>
                    <a:lstStyle/>
                    <a:p>
                      <a:pPr algn="l" fontAlgn="t"/>
                      <a:r>
                        <a:rPr lang="en-US" sz="800" b="0" i="0" u="none" strike="noStrike" dirty="0">
                          <a:latin typeface="Arial"/>
                        </a:rPr>
                        <a:t>Kids Bak Pak Hamburger</a:t>
                      </a:r>
                    </a:p>
                  </a:txBody>
                  <a:tcPr marL="9525" marR="9525" marT="9525" marB="0"/>
                </a:tc>
                <a:tc>
                  <a:txBody>
                    <a:bodyPr/>
                    <a:lstStyle/>
                    <a:p>
                      <a:pPr algn="l" fontAlgn="t"/>
                      <a:r>
                        <a:rPr lang="en-US" sz="700" b="0" i="0" u="none" strike="noStrike" dirty="0">
                          <a:latin typeface="Arial"/>
                        </a:rPr>
                        <a:t>Kids Bak Pak Hamburger, small fries and drink</a:t>
                      </a:r>
                    </a:p>
                  </a:txBody>
                  <a:tcPr marL="9525" marR="9525" marT="9525" marB="0"/>
                </a:tc>
              </a:tr>
              <a:tr h="365462">
                <a:tc>
                  <a:txBody>
                    <a:bodyPr/>
                    <a:lstStyle/>
                    <a:p>
                      <a:pPr algn="l" fontAlgn="t"/>
                      <a:r>
                        <a:rPr lang="en-US" sz="800" b="0" i="0" u="none" strike="noStrike" dirty="0">
                          <a:latin typeface="Arial"/>
                        </a:rPr>
                        <a:t>Back Yard Burgers</a:t>
                      </a:r>
                    </a:p>
                  </a:txBody>
                  <a:tcPr marL="9525" marR="9525" marT="9525" marB="0"/>
                </a:tc>
                <a:tc>
                  <a:txBody>
                    <a:bodyPr/>
                    <a:lstStyle/>
                    <a:p>
                      <a:pPr algn="l" fontAlgn="t"/>
                      <a:r>
                        <a:rPr lang="nb-NO" sz="800" b="0" i="0" u="none" strike="noStrike">
                          <a:latin typeface="Arial"/>
                        </a:rPr>
                        <a:t>Kids Bak Pak Hot Dog</a:t>
                      </a:r>
                    </a:p>
                  </a:txBody>
                  <a:tcPr marL="9525" marR="9525" marT="9525" marB="0"/>
                </a:tc>
                <a:tc>
                  <a:txBody>
                    <a:bodyPr/>
                    <a:lstStyle/>
                    <a:p>
                      <a:pPr algn="l" fontAlgn="t"/>
                      <a:r>
                        <a:rPr lang="en-US" sz="700" b="0" i="0" u="none" strike="noStrike" dirty="0">
                          <a:latin typeface="Arial"/>
                        </a:rPr>
                        <a:t>Kids Bak Pak Hot Dog, fries and drink</a:t>
                      </a:r>
                    </a:p>
                  </a:txBody>
                  <a:tcPr marL="9525" marR="9525" marT="9525" marB="0"/>
                </a:tc>
              </a:tr>
              <a:tr h="365462">
                <a:tc>
                  <a:txBody>
                    <a:bodyPr/>
                    <a:lstStyle/>
                    <a:p>
                      <a:pPr algn="l" fontAlgn="t"/>
                      <a:r>
                        <a:rPr lang="en-US" sz="800" b="0" i="0" u="none" strike="noStrike" dirty="0">
                          <a:latin typeface="Arial"/>
                        </a:rPr>
                        <a:t>Mitchells Fish Market</a:t>
                      </a:r>
                    </a:p>
                  </a:txBody>
                  <a:tcPr marL="9525" marR="9525" marT="9525" marB="0"/>
                </a:tc>
                <a:tc>
                  <a:txBody>
                    <a:bodyPr/>
                    <a:lstStyle/>
                    <a:p>
                      <a:pPr algn="l" fontAlgn="t"/>
                      <a:r>
                        <a:rPr lang="en-US" sz="800" b="0" i="0" u="none" strike="noStrike" dirty="0">
                          <a:latin typeface="Arial"/>
                        </a:rPr>
                        <a:t>Kids Big Cheeseburger</a:t>
                      </a:r>
                    </a:p>
                  </a:txBody>
                  <a:tcPr marL="9525" marR="9525" marT="9525" marB="0"/>
                </a:tc>
                <a:tc>
                  <a:txBody>
                    <a:bodyPr/>
                    <a:lstStyle/>
                    <a:p>
                      <a:pPr algn="l" fontAlgn="t"/>
                      <a:r>
                        <a:rPr lang="en-US" sz="700" b="0" i="0" u="none" strike="noStrike" dirty="0">
                          <a:latin typeface="Arial"/>
                        </a:rPr>
                        <a:t>Kids cheeseburger with french fries, lettuce and tomato</a:t>
                      </a:r>
                    </a:p>
                  </a:txBody>
                  <a:tcPr marL="9525" marR="9525" marT="9525" marB="0"/>
                </a:tc>
              </a:tr>
              <a:tr h="365462">
                <a:tc>
                  <a:txBody>
                    <a:bodyPr/>
                    <a:lstStyle/>
                    <a:p>
                      <a:pPr algn="l" fontAlgn="t"/>
                      <a:r>
                        <a:rPr lang="en-US" sz="800" b="0" i="0" u="none" strike="noStrike" dirty="0">
                          <a:latin typeface="Arial"/>
                        </a:rPr>
                        <a:t>Outback Steakhouse</a:t>
                      </a:r>
                    </a:p>
                  </a:txBody>
                  <a:tcPr marL="9525" marR="9525" marT="9525" marB="0"/>
                </a:tc>
                <a:tc>
                  <a:txBody>
                    <a:bodyPr/>
                    <a:lstStyle/>
                    <a:p>
                      <a:pPr algn="l" fontAlgn="t"/>
                      <a:r>
                        <a:rPr lang="en-US" sz="800" b="0" i="0" u="none" strike="noStrike" dirty="0">
                          <a:latin typeface="Arial"/>
                        </a:rPr>
                        <a:t>Kids Boomerang Cheeseburger</a:t>
                      </a:r>
                    </a:p>
                  </a:txBody>
                  <a:tcPr marL="9525" marR="9525" marT="9525" marB="0"/>
                </a:tc>
                <a:tc>
                  <a:txBody>
                    <a:bodyPr/>
                    <a:lstStyle/>
                    <a:p>
                      <a:pPr algn="l" fontAlgn="t"/>
                      <a:r>
                        <a:rPr lang="en-US" sz="700" b="0" i="0" u="none" strike="noStrike" dirty="0">
                          <a:latin typeface="Arial"/>
                        </a:rPr>
                        <a:t>Kids Cheeseburger served with choice of steamed veggies, broccoli, jacket potato, roasted garlic mashed potatoes, or Aussie chips</a:t>
                      </a:r>
                    </a:p>
                  </a:txBody>
                  <a:tcPr marL="9525" marR="9525" marT="9525" marB="0"/>
                </a:tc>
              </a:tr>
              <a:tr h="365462">
                <a:tc>
                  <a:txBody>
                    <a:bodyPr/>
                    <a:lstStyle/>
                    <a:p>
                      <a:pPr algn="l" fontAlgn="t"/>
                      <a:r>
                        <a:rPr lang="en-US" sz="800" b="0" i="0" u="none" strike="noStrike" dirty="0">
                          <a:latin typeface="Arial"/>
                        </a:rPr>
                        <a:t>Granite City Food and Brewery</a:t>
                      </a:r>
                    </a:p>
                  </a:txBody>
                  <a:tcPr marL="9525" marR="9525" marT="9525" marB="0"/>
                </a:tc>
                <a:tc>
                  <a:txBody>
                    <a:bodyPr/>
                    <a:lstStyle/>
                    <a:p>
                      <a:pPr algn="l" fontAlgn="t"/>
                      <a:r>
                        <a:rPr lang="en-US" sz="800" b="0" i="0" u="none" strike="noStrike" dirty="0">
                          <a:latin typeface="Arial"/>
                        </a:rPr>
                        <a:t>Kids Boulder Burger</a:t>
                      </a:r>
                    </a:p>
                  </a:txBody>
                  <a:tcPr marL="9525" marR="9525" marT="9525" marB="0"/>
                </a:tc>
                <a:tc>
                  <a:txBody>
                    <a:bodyPr/>
                    <a:lstStyle/>
                    <a:p>
                      <a:pPr algn="l" fontAlgn="t"/>
                      <a:r>
                        <a:rPr lang="en-US" sz="700" b="0" i="0" u="none" strike="noStrike" dirty="0">
                          <a:latin typeface="Arial"/>
                        </a:rPr>
                        <a:t>Kids Boulder Burger juicy ground beef patty seasoned, charbroiled to perfection, with fries, potato chips, or mixed fruit, add lettuce, tomato, onions on request</a:t>
                      </a:r>
                    </a:p>
                  </a:txBody>
                  <a:tcPr marL="9525" marR="9525" marT="9525" marB="0"/>
                </a:tc>
              </a:tr>
              <a:tr h="365462">
                <a:tc>
                  <a:txBody>
                    <a:bodyPr/>
                    <a:lstStyle/>
                    <a:p>
                      <a:pPr algn="l" fontAlgn="t"/>
                      <a:r>
                        <a:rPr lang="en-US" sz="800" b="0" i="0" u="none" strike="noStrike" dirty="0">
                          <a:latin typeface="Arial"/>
                        </a:rPr>
                        <a:t>Granite City Food and Brewery</a:t>
                      </a:r>
                    </a:p>
                  </a:txBody>
                  <a:tcPr marL="9525" marR="9525" marT="9525" marB="0"/>
                </a:tc>
                <a:tc>
                  <a:txBody>
                    <a:bodyPr/>
                    <a:lstStyle/>
                    <a:p>
                      <a:pPr algn="l" fontAlgn="t"/>
                      <a:r>
                        <a:rPr lang="en-US" sz="800" b="0" i="0" u="none" strike="noStrike" dirty="0">
                          <a:latin typeface="Arial"/>
                        </a:rPr>
                        <a:t>Kids Boulder Cheeseburger</a:t>
                      </a:r>
                    </a:p>
                  </a:txBody>
                  <a:tcPr marL="9525" marR="9525" marT="9525" marB="0"/>
                </a:tc>
                <a:tc>
                  <a:txBody>
                    <a:bodyPr/>
                    <a:lstStyle/>
                    <a:p>
                      <a:pPr algn="l" fontAlgn="t"/>
                      <a:r>
                        <a:rPr lang="en-US" sz="700" b="0" i="0" u="none" strike="noStrike" dirty="0">
                          <a:latin typeface="Arial"/>
                        </a:rPr>
                        <a:t>Kids Boulder Cheeseburger juicy ground beef patty seasoned, charbroiled to perfection, with fries, potato chips, or mixed fruit, add lettuce, tomato, onions on request</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“Corn Dogs</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582029361"/>
              </p:ext>
            </p:extLst>
          </p:nvPr>
        </p:nvGraphicFramePr>
        <p:xfrm>
          <a:off x="1268820" y="1805804"/>
          <a:ext cx="7223760" cy="4027838"/>
        </p:xfrm>
        <a:graphic>
          <a:graphicData uri="http://schemas.openxmlformats.org/drawingml/2006/table">
            <a:tbl>
              <a:tblPr firstRow="1" lastRow="1" bandRow="1">
                <a:tableStyleId>{7DF18680-E054-41AD-8BC1-D1AEF772440D}</a:tableStyleId>
              </a:tblPr>
              <a:tblGrid>
                <a:gridCol w="1097280"/>
                <a:gridCol w="1097280"/>
                <a:gridCol w="502920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800" b="0" i="0" u="none" strike="noStrike" dirty="0">
                          <a:latin typeface="Arial"/>
                        </a:rPr>
                        <a:t>Bar Louie</a:t>
                      </a:r>
                    </a:p>
                  </a:txBody>
                  <a:tcPr marL="9525" marR="9525" marT="9525" marB="0"/>
                </a:tc>
                <a:tc>
                  <a:txBody>
                    <a:bodyPr/>
                    <a:lstStyle/>
                    <a:p>
                      <a:pPr algn="l" fontAlgn="t"/>
                      <a:r>
                        <a:rPr lang="en-US" sz="800" b="0" i="0" u="none" strike="noStrike" dirty="0">
                          <a:latin typeface="Arial"/>
                        </a:rPr>
                        <a:t>Kids Corn Dog</a:t>
                      </a:r>
                    </a:p>
                  </a:txBody>
                  <a:tcPr marL="9525" marR="9525" marT="9525" marB="0"/>
                </a:tc>
                <a:tc>
                  <a:txBody>
                    <a:bodyPr/>
                    <a:lstStyle/>
                    <a:p>
                      <a:pPr algn="l" fontAlgn="t"/>
                      <a:r>
                        <a:rPr lang="en-US" sz="700" b="0" i="0" u="none" strike="noStrike" dirty="0">
                          <a:latin typeface="Arial"/>
                        </a:rPr>
                        <a:t>Kids Corn Dog for children 10 and under with fries and drink</a:t>
                      </a:r>
                    </a:p>
                  </a:txBody>
                  <a:tcPr marL="9525" marR="9525" marT="9525" marB="0"/>
                </a:tc>
              </a:tr>
              <a:tr h="365462">
                <a:tc>
                  <a:txBody>
                    <a:bodyPr/>
                    <a:lstStyle/>
                    <a:p>
                      <a:pPr algn="l" fontAlgn="t"/>
                      <a:r>
                        <a:rPr lang="en-US" sz="800" b="0" i="0" u="none" strike="noStrike" dirty="0">
                          <a:latin typeface="Arial"/>
                        </a:rPr>
                        <a:t>Farmer Boys</a:t>
                      </a:r>
                    </a:p>
                  </a:txBody>
                  <a:tcPr marL="9525" marR="9525" marT="9525" marB="0"/>
                </a:tc>
                <a:tc>
                  <a:txBody>
                    <a:bodyPr/>
                    <a:lstStyle/>
                    <a:p>
                      <a:pPr algn="l" fontAlgn="t"/>
                      <a:r>
                        <a:rPr lang="en-US" sz="800" b="0" i="0" u="none" strike="noStrike" dirty="0">
                          <a:latin typeface="Arial"/>
                        </a:rPr>
                        <a:t>Kids Corn Dog</a:t>
                      </a:r>
                    </a:p>
                  </a:txBody>
                  <a:tcPr marL="9525" marR="9525" marT="9525" marB="0"/>
                </a:tc>
                <a:tc>
                  <a:txBody>
                    <a:bodyPr/>
                    <a:lstStyle/>
                    <a:p>
                      <a:pPr algn="l" fontAlgn="t"/>
                      <a:r>
                        <a:rPr lang="en-US" sz="700" b="0" i="0" u="none" strike="noStrike" dirty="0">
                          <a:latin typeface="Arial"/>
                        </a:rPr>
                        <a:t>Kids corn dog comes with fries &amp; drink</a:t>
                      </a:r>
                    </a:p>
                  </a:txBody>
                  <a:tcPr marL="9525" marR="9525" marT="9525" marB="0"/>
                </a:tc>
              </a:tr>
              <a:tr h="365462">
                <a:tc>
                  <a:txBody>
                    <a:bodyPr/>
                    <a:lstStyle/>
                    <a:p>
                      <a:pPr algn="l" fontAlgn="t"/>
                      <a:r>
                        <a:rPr lang="en-US" sz="800" b="0" i="0" u="none" strike="noStrike" dirty="0">
                          <a:latin typeface="Arial"/>
                        </a:rPr>
                        <a:t>Fosters Freeze</a:t>
                      </a:r>
                    </a:p>
                  </a:txBody>
                  <a:tcPr marL="9525" marR="9525" marT="9525" marB="0"/>
                </a:tc>
                <a:tc>
                  <a:txBody>
                    <a:bodyPr/>
                    <a:lstStyle/>
                    <a:p>
                      <a:pPr algn="l" fontAlgn="t"/>
                      <a:r>
                        <a:rPr lang="en-US" sz="800" b="0" i="0" u="none" strike="noStrike" dirty="0">
                          <a:latin typeface="Arial"/>
                        </a:rPr>
                        <a:t>Kids Corn Dog</a:t>
                      </a:r>
                    </a:p>
                  </a:txBody>
                  <a:tcPr marL="9525" marR="9525" marT="9525" marB="0"/>
                </a:tc>
                <a:tc>
                  <a:txBody>
                    <a:bodyPr/>
                    <a:lstStyle/>
                    <a:p>
                      <a:pPr algn="l" fontAlgn="t"/>
                      <a:r>
                        <a:rPr lang="en-US" sz="700" b="0" i="0" u="none" strike="noStrike" dirty="0">
                          <a:latin typeface="Arial"/>
                        </a:rPr>
                        <a:t>Kids Meal corn dog with fries, drink and prize</a:t>
                      </a:r>
                    </a:p>
                  </a:txBody>
                  <a:tcPr marL="9525" marR="9525" marT="9525" marB="0"/>
                </a:tc>
              </a:tr>
              <a:tr h="365462">
                <a:tc>
                  <a:txBody>
                    <a:bodyPr/>
                    <a:lstStyle/>
                    <a:p>
                      <a:pPr algn="l" fontAlgn="t"/>
                      <a:r>
                        <a:rPr lang="en-US" sz="800" b="0" i="0" u="none" strike="noStrike" dirty="0">
                          <a:latin typeface="Arial"/>
                        </a:rPr>
                        <a:t>Landrys Seafood House</a:t>
                      </a:r>
                    </a:p>
                  </a:txBody>
                  <a:tcPr marL="9525" marR="9525" marT="9525" marB="0"/>
                </a:tc>
                <a:tc>
                  <a:txBody>
                    <a:bodyPr/>
                    <a:lstStyle/>
                    <a:p>
                      <a:pPr algn="l" fontAlgn="t"/>
                      <a:r>
                        <a:rPr lang="en-US" sz="800" b="0" i="0" u="none" strike="noStrike" dirty="0">
                          <a:latin typeface="Arial"/>
                        </a:rPr>
                        <a:t>Kids Corn Dog</a:t>
                      </a:r>
                    </a:p>
                  </a:txBody>
                  <a:tcPr marL="9525" marR="9525" marT="9525" marB="0"/>
                </a:tc>
                <a:tc>
                  <a:txBody>
                    <a:bodyPr/>
                    <a:lstStyle/>
                    <a:p>
                      <a:pPr algn="l" fontAlgn="t"/>
                      <a:r>
                        <a:rPr lang="en-US" sz="700" b="0" i="0" u="none" strike="noStrike" dirty="0">
                          <a:latin typeface="Arial"/>
                        </a:rPr>
                        <a:t>Kids Corn Dog, French Fries, Soft Drink</a:t>
                      </a:r>
                    </a:p>
                  </a:txBody>
                  <a:tcPr marL="9525" marR="9525" marT="9525" marB="0"/>
                </a:tc>
              </a:tr>
              <a:tr h="365462">
                <a:tc>
                  <a:txBody>
                    <a:bodyPr/>
                    <a:lstStyle/>
                    <a:p>
                      <a:pPr algn="l" fontAlgn="t"/>
                      <a:r>
                        <a:rPr lang="en-US" sz="800" b="0" i="0" u="none" strike="noStrike" dirty="0">
                          <a:latin typeface="Arial"/>
                        </a:rPr>
                        <a:t>Original Roadhouse Grill</a:t>
                      </a:r>
                    </a:p>
                  </a:txBody>
                  <a:tcPr marL="9525" marR="9525" marT="9525" marB="0"/>
                </a:tc>
                <a:tc>
                  <a:txBody>
                    <a:bodyPr/>
                    <a:lstStyle/>
                    <a:p>
                      <a:pPr algn="l" fontAlgn="t"/>
                      <a:r>
                        <a:rPr lang="en-US" sz="800" b="0" i="0" u="none" strike="noStrike" dirty="0">
                          <a:latin typeface="Arial"/>
                        </a:rPr>
                        <a:t>Kids Corn Dog</a:t>
                      </a:r>
                    </a:p>
                  </a:txBody>
                  <a:tcPr marL="9525" marR="9525" marT="9525" marB="0"/>
                </a:tc>
                <a:tc>
                  <a:txBody>
                    <a:bodyPr/>
                    <a:lstStyle/>
                    <a:p>
                      <a:pPr algn="l" fontAlgn="t"/>
                      <a:r>
                        <a:rPr lang="en-US" sz="700" b="0" i="0" u="none" strike="noStrike" dirty="0">
                          <a:latin typeface="Arial"/>
                        </a:rPr>
                        <a:t>Kids Corn Dog with beverage, choice of fries, steamed broccoli, sliced apples, garlic mashers</a:t>
                      </a:r>
                    </a:p>
                  </a:txBody>
                  <a:tcPr marL="9525" marR="9525" marT="9525" marB="0"/>
                </a:tc>
              </a:tr>
              <a:tr h="365462">
                <a:tc>
                  <a:txBody>
                    <a:bodyPr/>
                    <a:lstStyle/>
                    <a:p>
                      <a:pPr algn="l" fontAlgn="t"/>
                      <a:r>
                        <a:rPr lang="en-US" sz="800" b="0" i="0" u="none" strike="noStrike" dirty="0">
                          <a:latin typeface="Arial"/>
                        </a:rPr>
                        <a:t>Pollys Pies</a:t>
                      </a:r>
                    </a:p>
                  </a:txBody>
                  <a:tcPr marL="9525" marR="9525" marT="9525" marB="0"/>
                </a:tc>
                <a:tc>
                  <a:txBody>
                    <a:bodyPr/>
                    <a:lstStyle/>
                    <a:p>
                      <a:pPr algn="l" fontAlgn="t"/>
                      <a:r>
                        <a:rPr lang="en-US" sz="800" b="0" i="0" u="none" strike="noStrike" dirty="0">
                          <a:latin typeface="Arial"/>
                        </a:rPr>
                        <a:t>Kids Corn Dog</a:t>
                      </a:r>
                    </a:p>
                  </a:txBody>
                  <a:tcPr marL="9525" marR="9525" marT="9525" marB="0"/>
                </a:tc>
                <a:tc>
                  <a:txBody>
                    <a:bodyPr/>
                    <a:lstStyle/>
                    <a:p>
                      <a:pPr algn="l" fontAlgn="t"/>
                      <a:r>
                        <a:rPr lang="en-US" sz="700" b="0" i="0" u="none" strike="noStrike" dirty="0">
                          <a:latin typeface="Arial"/>
                        </a:rPr>
                        <a:t>Kids Corn Dog, served with choice of fries</a:t>
                      </a:r>
                    </a:p>
                  </a:txBody>
                  <a:tcPr marL="9525" marR="9525" marT="9525" marB="0"/>
                </a:tc>
              </a:tr>
              <a:tr h="365462">
                <a:tc>
                  <a:txBody>
                    <a:bodyPr/>
                    <a:lstStyle/>
                    <a:p>
                      <a:pPr algn="l" fontAlgn="t"/>
                      <a:r>
                        <a:rPr lang="en-US" sz="800" b="0" i="0" u="none" strike="noStrike" dirty="0" smtClean="0">
                          <a:latin typeface="Arial"/>
                        </a:rPr>
                        <a:t>Sagebrush Steakhouse </a:t>
                      </a:r>
                      <a:r>
                        <a:rPr lang="en-US" sz="800" b="0" i="0" u="none" strike="noStrike" dirty="0">
                          <a:latin typeface="Arial"/>
                        </a:rPr>
                        <a:t>&amp; Saloon</a:t>
                      </a:r>
                    </a:p>
                  </a:txBody>
                  <a:tcPr marL="9525" marR="9525" marT="9525" marB="0"/>
                </a:tc>
                <a:tc>
                  <a:txBody>
                    <a:bodyPr/>
                    <a:lstStyle/>
                    <a:p>
                      <a:pPr algn="l" fontAlgn="t"/>
                      <a:r>
                        <a:rPr lang="en-US" sz="800" b="0" i="0" u="none" strike="noStrike" dirty="0">
                          <a:latin typeface="Arial"/>
                        </a:rPr>
                        <a:t>Kids Corn Dog</a:t>
                      </a:r>
                    </a:p>
                  </a:txBody>
                  <a:tcPr marL="9525" marR="9525" marT="9525" marB="0"/>
                </a:tc>
                <a:tc>
                  <a:txBody>
                    <a:bodyPr/>
                    <a:lstStyle/>
                    <a:p>
                      <a:pPr algn="l" fontAlgn="t"/>
                      <a:r>
                        <a:rPr lang="en-US" sz="700" b="0" i="0" u="none" strike="noStrike" dirty="0">
                          <a:latin typeface="Arial"/>
                        </a:rPr>
                        <a:t>Kids Corn Dog. A jumbo hot dog dipped in corn bread batter and deep-fried. Served with fries, a beverage and a special dessert.</a:t>
                      </a:r>
                    </a:p>
                  </a:txBody>
                  <a:tcPr marL="9525" marR="9525" marT="9525" marB="0"/>
                </a:tc>
              </a:tr>
              <a:tr h="365462">
                <a:tc>
                  <a:txBody>
                    <a:bodyPr/>
                    <a:lstStyle/>
                    <a:p>
                      <a:pPr algn="l" fontAlgn="t"/>
                      <a:r>
                        <a:rPr lang="en-US" sz="800" b="0" i="0" u="none" strike="noStrike" dirty="0">
                          <a:latin typeface="Arial"/>
                        </a:rPr>
                        <a:t>Spaghetti Warehouse Italian Grill</a:t>
                      </a:r>
                    </a:p>
                  </a:txBody>
                  <a:tcPr marL="9525" marR="9525" marT="9525" marB="0"/>
                </a:tc>
                <a:tc>
                  <a:txBody>
                    <a:bodyPr/>
                    <a:lstStyle/>
                    <a:p>
                      <a:pPr algn="l" fontAlgn="t"/>
                      <a:r>
                        <a:rPr lang="en-US" sz="800" b="0" i="0" u="none" strike="noStrike" dirty="0">
                          <a:latin typeface="Arial"/>
                        </a:rPr>
                        <a:t>Kids Corn Dog</a:t>
                      </a:r>
                    </a:p>
                  </a:txBody>
                  <a:tcPr marL="9525" marR="9525" marT="9525" marB="0"/>
                </a:tc>
                <a:tc>
                  <a:txBody>
                    <a:bodyPr/>
                    <a:lstStyle/>
                    <a:p>
                      <a:pPr algn="l" fontAlgn="t"/>
                      <a:r>
                        <a:rPr lang="en-US" sz="700" b="0" i="0" u="none" strike="noStrike" dirty="0">
                          <a:latin typeface="Arial"/>
                        </a:rPr>
                        <a:t>Kids Corn Dog, served with fries, served with ice cream for dessert</a:t>
                      </a:r>
                    </a:p>
                  </a:txBody>
                  <a:tcPr marL="9525" marR="9525" marT="9525" marB="0"/>
                </a:tc>
              </a:tr>
              <a:tr h="365462">
                <a:tc>
                  <a:txBody>
                    <a:bodyPr/>
                    <a:lstStyle/>
                    <a:p>
                      <a:pPr algn="l" fontAlgn="t"/>
                      <a:r>
                        <a:rPr lang="en-US" sz="800" b="0" i="0" u="none" strike="noStrike" dirty="0">
                          <a:latin typeface="Arial"/>
                        </a:rPr>
                        <a:t>Whiskey Creek Wood Fire Grill</a:t>
                      </a:r>
                    </a:p>
                  </a:txBody>
                  <a:tcPr marL="9525" marR="9525" marT="9525" marB="0"/>
                </a:tc>
                <a:tc>
                  <a:txBody>
                    <a:bodyPr/>
                    <a:lstStyle/>
                    <a:p>
                      <a:pPr algn="l" fontAlgn="t"/>
                      <a:r>
                        <a:rPr lang="en-US" sz="800" b="0" i="0" u="none" strike="noStrike" dirty="0">
                          <a:latin typeface="Arial"/>
                        </a:rPr>
                        <a:t>Kids Corn Dog</a:t>
                      </a:r>
                    </a:p>
                  </a:txBody>
                  <a:tcPr marL="9525" marR="9525" marT="9525" marB="0"/>
                </a:tc>
                <a:tc>
                  <a:txBody>
                    <a:bodyPr/>
                    <a:lstStyle/>
                    <a:p>
                      <a:pPr algn="l" fontAlgn="t"/>
                      <a:r>
                        <a:rPr lang="en-US" sz="700" b="0" i="0" u="none" strike="noStrike" dirty="0">
                          <a:latin typeface="Arial"/>
                        </a:rPr>
                        <a:t>Kids Corn Dog with soda, fries or applesauce and scoop of vanilla ice cream</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p:cNvGraphicFramePr>
            <a:graphicFrameLocks noGrp="1"/>
          </p:cNvGraphicFramePr>
          <p:nvPr>
            <p:ph sz="quarter" idx="13"/>
          </p:nvPr>
        </p:nvGraphicFramePr>
        <p:xfrm>
          <a:off x="1733313" y="2905144"/>
          <a:ext cx="5029200" cy="2112645"/>
        </p:xfrm>
        <a:graphic>
          <a:graphicData uri="http://schemas.openxmlformats.org/drawingml/2006/table">
            <a:tbl>
              <a:tblPr firstRow="1" bandRow="1">
                <a:tableStyleId>{B301B821-A1FF-4177-AEE7-76D212191A09}</a:tableStyleId>
              </a:tblPr>
              <a:tblGrid>
                <a:gridCol w="1737360"/>
                <a:gridCol w="1645920"/>
                <a:gridCol w="1645920"/>
              </a:tblGrid>
              <a:tr h="36576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dirty="0" smtClean="0">
                          <a:solidFill>
                            <a:schemeClr val="bg1"/>
                          </a:solidFill>
                          <a:latin typeface="Calibri"/>
                        </a:rPr>
                        <a:t>Market Sector</a:t>
                      </a:r>
                      <a:endParaRPr lang="en-US" sz="1400" b="1" i="0" u="none" strike="noStrike" dirty="0">
                        <a:solidFill>
                          <a:srgbClr val="000000"/>
                        </a:solidFill>
                        <a:latin typeface="Calibri"/>
                      </a:endParaRPr>
                    </a:p>
                  </a:txBody>
                  <a:tcPr marL="9525" marR="9525" marT="9525" marB="0" anchor="ctr"/>
                </a:tc>
                <a:tc>
                  <a:txBody>
                    <a:bodyPr/>
                    <a:lstStyle/>
                    <a:p>
                      <a:pPr algn="ctr" fontAlgn="ctr"/>
                      <a:r>
                        <a:rPr lang="en-US" sz="1400" b="1" i="0" u="none" strike="noStrike" dirty="0" smtClean="0">
                          <a:solidFill>
                            <a:schemeClr val="bg1"/>
                          </a:solidFill>
                          <a:latin typeface="Calibri"/>
                        </a:rPr>
                        <a:t>%</a:t>
                      </a:r>
                      <a:r>
                        <a:rPr lang="en-US" sz="1400" b="1" i="0" u="none" strike="noStrike" baseline="0" dirty="0" smtClean="0">
                          <a:solidFill>
                            <a:schemeClr val="bg1"/>
                          </a:solidFill>
                          <a:latin typeface="Calibri"/>
                        </a:rPr>
                        <a:t> of Operations  Menuing </a:t>
                      </a:r>
                    </a:p>
                    <a:p>
                      <a:pPr algn="ctr" fontAlgn="ctr"/>
                      <a:r>
                        <a:rPr lang="en-US" sz="1400" b="1" i="0" u="none" strike="noStrike" baseline="0" dirty="0" smtClean="0">
                          <a:solidFill>
                            <a:schemeClr val="bg1"/>
                          </a:solidFill>
                          <a:latin typeface="Calibri"/>
                        </a:rPr>
                        <a:t>Burgers or Dogs</a:t>
                      </a:r>
                      <a:endParaRPr lang="en-US" sz="1400" b="1" i="0" u="none" strike="noStrike" dirty="0">
                        <a:solidFill>
                          <a:schemeClr val="bg1"/>
                        </a:solidFill>
                        <a:latin typeface="Calibri"/>
                      </a:endParaRPr>
                    </a:p>
                  </a:txBody>
                  <a:tcPr marL="9525" marR="9525" marT="9525" marB="0" anchor="ctr"/>
                </a:tc>
                <a:tc>
                  <a:txBody>
                    <a:bodyPr/>
                    <a:lstStyle/>
                    <a:p>
                      <a:pPr algn="ctr" fontAlgn="ctr"/>
                      <a:r>
                        <a:rPr lang="en-US" sz="1400" b="1" i="0" u="none" strike="noStrike" dirty="0" smtClean="0">
                          <a:solidFill>
                            <a:schemeClr val="bg1"/>
                          </a:solidFill>
                          <a:latin typeface="Calibri"/>
                        </a:rPr>
                        <a:t>%  with Potato as a   Side Option</a:t>
                      </a:r>
                      <a:endParaRPr lang="en-US" sz="1400" b="1" i="0" u="none" strike="noStrike" dirty="0">
                        <a:solidFill>
                          <a:schemeClr val="bg1"/>
                        </a:solidFill>
                        <a:latin typeface="Calibri"/>
                      </a:endParaRPr>
                    </a:p>
                  </a:txBody>
                  <a:tcPr marL="9525" marR="9525" marT="9525" marB="0" anchor="ctr"/>
                </a:tc>
              </a:tr>
              <a:tr h="365760">
                <a:tc>
                  <a:txBody>
                    <a:bodyPr/>
                    <a:lstStyle/>
                    <a:p>
                      <a:pPr algn="l" fontAlgn="b"/>
                      <a:r>
                        <a:rPr lang="en-US" sz="1200" b="0" i="0" u="none" strike="noStrike" dirty="0" smtClean="0">
                          <a:solidFill>
                            <a:srgbClr val="000000"/>
                          </a:solidFill>
                          <a:latin typeface="Arial" pitchFamily="34" charset="0"/>
                          <a:cs typeface="Arial" pitchFamily="34" charset="0"/>
                        </a:rPr>
                        <a:t>Total Foodservice</a:t>
                      </a:r>
                      <a:endParaRPr lang="en-US" sz="1200" b="0" i="0" u="none" strike="noStrike" dirty="0">
                        <a:solidFill>
                          <a:srgbClr val="000000"/>
                        </a:solidFill>
                        <a:latin typeface="Arial" pitchFamily="34" charset="0"/>
                        <a:cs typeface="Arial" pitchFamily="34" charset="0"/>
                      </a:endParaRPr>
                    </a:p>
                  </a:txBody>
                  <a:tcPr marL="9525" marR="9525" marT="9525" marB="0" anchor="ctr"/>
                </a:tc>
                <a:tc>
                  <a:txBody>
                    <a:bodyPr/>
                    <a:lstStyle/>
                    <a:p>
                      <a:pPr algn="ctr" fontAlgn="b"/>
                      <a:r>
                        <a:rPr lang="en-US" sz="1200" b="0" i="0" u="none" strike="noStrike" dirty="0" smtClean="0">
                          <a:solidFill>
                            <a:srgbClr val="000000"/>
                          </a:solidFill>
                          <a:latin typeface="Arial" pitchFamily="34" charset="0"/>
                          <a:cs typeface="Arial" pitchFamily="34" charset="0"/>
                        </a:rPr>
                        <a:t>43.5%</a:t>
                      </a:r>
                      <a:endParaRPr lang="en-US" sz="1200" b="0" i="0" u="none" strike="noStrike" dirty="0">
                        <a:solidFill>
                          <a:srgbClr val="000000"/>
                        </a:solidFill>
                        <a:latin typeface="Arial" pitchFamily="34" charset="0"/>
                        <a:cs typeface="Arial" pitchFamily="34" charset="0"/>
                      </a:endParaRPr>
                    </a:p>
                  </a:txBody>
                  <a:tcPr marL="9525" marR="9525" marT="9525" marB="0" anchor="ctr"/>
                </a:tc>
                <a:tc>
                  <a:txBody>
                    <a:bodyPr/>
                    <a:lstStyle/>
                    <a:p>
                      <a:pPr algn="ctr" fontAlgn="b"/>
                      <a:r>
                        <a:rPr lang="en-US" sz="1200" b="0" i="0" u="none" strike="noStrike" dirty="0" smtClean="0">
                          <a:solidFill>
                            <a:srgbClr val="000000"/>
                          </a:solidFill>
                          <a:latin typeface="Arial" pitchFamily="34" charset="0"/>
                          <a:cs typeface="Arial" pitchFamily="34" charset="0"/>
                        </a:rPr>
                        <a:t>98.2%</a:t>
                      </a:r>
                      <a:endParaRPr lang="en-US" sz="1200" b="0" i="0" u="none" strike="noStrike" dirty="0">
                        <a:solidFill>
                          <a:srgbClr val="000000"/>
                        </a:solidFill>
                        <a:latin typeface="Arial" pitchFamily="34" charset="0"/>
                        <a:cs typeface="Arial" pitchFamily="34" charset="0"/>
                      </a:endParaRPr>
                    </a:p>
                  </a:txBody>
                  <a:tcPr marL="9525" marR="9525" marT="9525" marB="0" anchor="ctr"/>
                </a:tc>
              </a:tr>
              <a:tr h="365760">
                <a:tc>
                  <a:txBody>
                    <a:bodyPr/>
                    <a:lstStyle/>
                    <a:p>
                      <a:pPr algn="l" fontAlgn="b"/>
                      <a:r>
                        <a:rPr lang="en-US" sz="1200" b="0" i="0" u="none" strike="noStrike" dirty="0">
                          <a:solidFill>
                            <a:srgbClr val="000000"/>
                          </a:solidFill>
                          <a:latin typeface="Arial" pitchFamily="34" charset="0"/>
                          <a:cs typeface="Arial" pitchFamily="34" charset="0"/>
                        </a:rPr>
                        <a:t>Chains</a:t>
                      </a:r>
                    </a:p>
                  </a:txBody>
                  <a:tcPr marL="9525" marR="9525" marT="9525" marB="0" anchor="ctr"/>
                </a:tc>
                <a:tc>
                  <a:txBody>
                    <a:bodyPr/>
                    <a:lstStyle/>
                    <a:p>
                      <a:pPr algn="ctr" fontAlgn="b"/>
                      <a:r>
                        <a:rPr lang="en-US" sz="1200" b="0" i="0" u="none" strike="noStrike" dirty="0" smtClean="0">
                          <a:solidFill>
                            <a:srgbClr val="000000"/>
                          </a:solidFill>
                          <a:latin typeface="Arial" pitchFamily="34" charset="0"/>
                          <a:cs typeface="Arial" pitchFamily="34" charset="0"/>
                        </a:rPr>
                        <a:t>45.1%</a:t>
                      </a:r>
                      <a:endParaRPr lang="en-US" sz="1200" b="0" i="0" u="none" strike="noStrike" dirty="0">
                        <a:solidFill>
                          <a:srgbClr val="000000"/>
                        </a:solidFill>
                        <a:latin typeface="Arial" pitchFamily="34" charset="0"/>
                        <a:cs typeface="Arial" pitchFamily="34" charset="0"/>
                      </a:endParaRPr>
                    </a:p>
                  </a:txBody>
                  <a:tcPr marL="9525" marR="9525" marT="9525" marB="0" anchor="ctr"/>
                </a:tc>
                <a:tc>
                  <a:txBody>
                    <a:bodyPr/>
                    <a:lstStyle/>
                    <a:p>
                      <a:pPr algn="ctr" fontAlgn="b"/>
                      <a:r>
                        <a:rPr lang="en-US" sz="1200" b="0" i="0" u="none" strike="noStrike" dirty="0" smtClean="0">
                          <a:solidFill>
                            <a:srgbClr val="000000"/>
                          </a:solidFill>
                          <a:latin typeface="Arial" pitchFamily="34" charset="0"/>
                          <a:cs typeface="Arial" pitchFamily="34" charset="0"/>
                        </a:rPr>
                        <a:t>97.5%</a:t>
                      </a:r>
                      <a:endParaRPr lang="en-US" sz="1200" b="0" i="0" u="none" strike="noStrike" dirty="0">
                        <a:solidFill>
                          <a:srgbClr val="000000"/>
                        </a:solidFill>
                        <a:latin typeface="Arial" pitchFamily="34" charset="0"/>
                        <a:cs typeface="Arial" pitchFamily="34" charset="0"/>
                      </a:endParaRPr>
                    </a:p>
                  </a:txBody>
                  <a:tcPr marL="9525" marR="9525" marT="9525" marB="0" anchor="ctr"/>
                </a:tc>
              </a:tr>
              <a:tr h="365760">
                <a:tc>
                  <a:txBody>
                    <a:bodyPr/>
                    <a:lstStyle/>
                    <a:p>
                      <a:pPr algn="l" fontAlgn="b"/>
                      <a:r>
                        <a:rPr lang="en-US" sz="1200" b="0" i="0" u="none" strike="noStrike" dirty="0">
                          <a:solidFill>
                            <a:srgbClr val="000000"/>
                          </a:solidFill>
                          <a:latin typeface="Arial" pitchFamily="34" charset="0"/>
                          <a:cs typeface="Arial" pitchFamily="34" charset="0"/>
                        </a:rPr>
                        <a:t>Independents</a:t>
                      </a:r>
                    </a:p>
                  </a:txBody>
                  <a:tcPr marL="9525" marR="9525" marT="9525" marB="0" anchor="ctr"/>
                </a:tc>
                <a:tc>
                  <a:txBody>
                    <a:bodyPr/>
                    <a:lstStyle/>
                    <a:p>
                      <a:pPr algn="ctr" fontAlgn="b"/>
                      <a:r>
                        <a:rPr lang="en-US" sz="1200" b="0" i="0" u="none" strike="noStrike" dirty="0" smtClean="0">
                          <a:solidFill>
                            <a:srgbClr val="000000"/>
                          </a:solidFill>
                          <a:latin typeface="Arial" pitchFamily="34" charset="0"/>
                          <a:cs typeface="Arial" pitchFamily="34" charset="0"/>
                        </a:rPr>
                        <a:t>43.5%</a:t>
                      </a:r>
                      <a:endParaRPr lang="en-US" sz="1200" b="0" i="0" u="none" strike="noStrike" dirty="0">
                        <a:solidFill>
                          <a:srgbClr val="000000"/>
                        </a:solidFill>
                        <a:latin typeface="Arial" pitchFamily="34" charset="0"/>
                        <a:cs typeface="Arial" pitchFamily="34" charset="0"/>
                      </a:endParaRPr>
                    </a:p>
                  </a:txBody>
                  <a:tcPr marL="9525" marR="9525" marT="9525" marB="0" anchor="ctr"/>
                </a:tc>
                <a:tc>
                  <a:txBody>
                    <a:bodyPr/>
                    <a:lstStyle/>
                    <a:p>
                      <a:pPr algn="ctr" fontAlgn="b"/>
                      <a:r>
                        <a:rPr lang="en-US" sz="1200" b="0" i="0" u="none" strike="noStrike" dirty="0" smtClean="0">
                          <a:solidFill>
                            <a:srgbClr val="000000"/>
                          </a:solidFill>
                          <a:latin typeface="Arial" pitchFamily="34" charset="0"/>
                          <a:cs typeface="Arial" pitchFamily="34" charset="0"/>
                        </a:rPr>
                        <a:t>98.0%</a:t>
                      </a:r>
                      <a:endParaRPr lang="en-US" sz="1200" b="0" i="0" u="none" strike="noStrike" dirty="0">
                        <a:solidFill>
                          <a:srgbClr val="000000"/>
                        </a:solidFill>
                        <a:latin typeface="Arial" pitchFamily="34" charset="0"/>
                        <a:cs typeface="Arial" pitchFamily="34" charset="0"/>
                      </a:endParaRPr>
                    </a:p>
                  </a:txBody>
                  <a:tcPr marL="9525" marR="9525" marT="9525" marB="0" anchor="ctr"/>
                </a:tc>
              </a:tr>
              <a:tr h="365760">
                <a:tc>
                  <a:txBody>
                    <a:bodyPr/>
                    <a:lstStyle/>
                    <a:p>
                      <a:pPr algn="l" fontAlgn="b"/>
                      <a:r>
                        <a:rPr lang="en-US" sz="1200" b="0" i="0" u="none" strike="noStrike" dirty="0">
                          <a:solidFill>
                            <a:srgbClr val="000000"/>
                          </a:solidFill>
                          <a:latin typeface="Arial" pitchFamily="34" charset="0"/>
                          <a:cs typeface="Arial" pitchFamily="34" charset="0"/>
                        </a:rPr>
                        <a:t>Non-Commercial </a:t>
                      </a:r>
                    </a:p>
                  </a:txBody>
                  <a:tcPr marL="9525" marR="9525" marT="9525" marB="0" anchor="ctr"/>
                </a:tc>
                <a:tc>
                  <a:txBody>
                    <a:bodyPr/>
                    <a:lstStyle/>
                    <a:p>
                      <a:pPr algn="ctr" fontAlgn="b"/>
                      <a:r>
                        <a:rPr lang="en-US" sz="1200" b="0" i="0" u="none" strike="noStrike" dirty="0" smtClean="0">
                          <a:solidFill>
                            <a:srgbClr val="000000"/>
                          </a:solidFill>
                          <a:latin typeface="Arial" pitchFamily="34" charset="0"/>
                          <a:cs typeface="Arial" pitchFamily="34" charset="0"/>
                        </a:rPr>
                        <a:t>39.6%</a:t>
                      </a:r>
                      <a:endParaRPr lang="en-US" sz="1200" b="0" i="0" u="none" strike="noStrike" dirty="0">
                        <a:solidFill>
                          <a:srgbClr val="000000"/>
                        </a:solidFill>
                        <a:latin typeface="Arial" pitchFamily="34" charset="0"/>
                        <a:cs typeface="Arial" pitchFamily="34" charset="0"/>
                      </a:endParaRPr>
                    </a:p>
                  </a:txBody>
                  <a:tcPr marL="9525" marR="9525" marT="9525" marB="0" anchor="ctr"/>
                </a:tc>
                <a:tc>
                  <a:txBody>
                    <a:bodyPr/>
                    <a:lstStyle/>
                    <a:p>
                      <a:pPr algn="ctr" fontAlgn="b"/>
                      <a:r>
                        <a:rPr lang="en-US" sz="1200" b="0" i="0" u="none" strike="noStrike" dirty="0" smtClean="0">
                          <a:solidFill>
                            <a:srgbClr val="000000"/>
                          </a:solidFill>
                          <a:latin typeface="Arial" pitchFamily="34" charset="0"/>
                          <a:cs typeface="Arial" pitchFamily="34" charset="0"/>
                        </a:rPr>
                        <a:t>98.2%</a:t>
                      </a:r>
                      <a:endParaRPr lang="en-US" sz="1200" b="0" i="0" u="none" strike="noStrike" dirty="0">
                        <a:solidFill>
                          <a:srgbClr val="000000"/>
                        </a:solidFill>
                        <a:latin typeface="Arial" pitchFamily="34" charset="0"/>
                        <a:cs typeface="Arial" pitchFamily="34" charset="0"/>
                      </a:endParaRPr>
                    </a:p>
                  </a:txBody>
                  <a:tcPr marL="9525" marR="9525" marT="9525" marB="0" anchor="ctr"/>
                </a:tc>
              </a:tr>
            </a:tbl>
          </a:graphicData>
        </a:graphic>
      </p:graphicFrame>
      <p:sp>
        <p:nvSpPr>
          <p:cNvPr id="2" name="Title 1"/>
          <p:cNvSpPr>
            <a:spLocks noGrp="1"/>
          </p:cNvSpPr>
          <p:nvPr>
            <p:ph type="title"/>
          </p:nvPr>
        </p:nvSpPr>
        <p:spPr>
          <a:xfrm>
            <a:off x="612648" y="469556"/>
            <a:ext cx="8352932" cy="722749"/>
          </a:xfrm>
        </p:spPr>
        <p:txBody>
          <a:bodyPr>
            <a:noAutofit/>
          </a:bodyPr>
          <a:lstStyle/>
          <a:p>
            <a:pPr>
              <a:lnSpc>
                <a:spcPct val="80000"/>
              </a:lnSpc>
            </a:pPr>
            <a:r>
              <a:rPr lang="en-US" sz="2000" dirty="0" smtClean="0">
                <a:latin typeface="Arial" pitchFamily="34" charset="0"/>
                <a:cs typeface="Arial" pitchFamily="34" charset="0"/>
              </a:rPr>
              <a:t>Menu Incidence of Burgers and Hot Dogs on the Menu</a:t>
            </a:r>
            <a:endParaRPr lang="en-US" sz="2000" dirty="0">
              <a:latin typeface="Arial" pitchFamily="34" charset="0"/>
              <a:cs typeface="Arial" pitchFamily="34" charset="0"/>
            </a:endParaRPr>
          </a:p>
        </p:txBody>
      </p:sp>
      <p:sp>
        <p:nvSpPr>
          <p:cNvPr id="6" name="TextBox 5"/>
          <p:cNvSpPr txBox="1"/>
          <p:nvPr/>
        </p:nvSpPr>
        <p:spPr>
          <a:xfrm>
            <a:off x="680224" y="1647790"/>
            <a:ext cx="7794703" cy="954107"/>
          </a:xfrm>
          <a:prstGeom prst="rect">
            <a:avLst/>
          </a:prstGeom>
          <a:noFill/>
        </p:spPr>
        <p:txBody>
          <a:bodyPr wrap="square" rtlCol="0">
            <a:spAutoFit/>
          </a:bodyPr>
          <a:lstStyle/>
          <a:p>
            <a:pPr>
              <a:buFont typeface="Arial" pitchFamily="34" charset="0"/>
              <a:buChar char="•"/>
            </a:pPr>
            <a:r>
              <a:rPr lang="en-US" sz="1400" dirty="0" smtClean="0">
                <a:latin typeface="Arial" pitchFamily="34" charset="0"/>
                <a:cs typeface="Arial" pitchFamily="34" charset="0"/>
              </a:rPr>
              <a:t>Burgers and Hot Dogs are listed on the menus of 43.5% of all foodservice operations.</a:t>
            </a:r>
          </a:p>
          <a:p>
            <a:pPr>
              <a:buFont typeface="Arial" pitchFamily="34" charset="0"/>
              <a:buChar char="•"/>
            </a:pPr>
            <a:r>
              <a:rPr lang="en-US" sz="1400" dirty="0" smtClean="0">
                <a:latin typeface="Arial" pitchFamily="34" charset="0"/>
                <a:cs typeface="Arial" pitchFamily="34" charset="0"/>
              </a:rPr>
              <a:t>Among restaurants and institutions that menu burgers or hot dogs, almost all (98.2%) list a potato side as an actual accompaniment to the burger / dog entrée or as a side option on the menu.</a:t>
            </a:r>
          </a:p>
        </p:txBody>
      </p:sp>
      <p:sp>
        <p:nvSpPr>
          <p:cNvPr id="9" name="TextBox 8"/>
          <p:cNvSpPr txBox="1"/>
          <p:nvPr/>
        </p:nvSpPr>
        <p:spPr>
          <a:xfrm>
            <a:off x="968134" y="6396335"/>
            <a:ext cx="4905128" cy="461665"/>
          </a:xfrm>
          <a:prstGeom prst="rect">
            <a:avLst/>
          </a:prstGeom>
          <a:noFill/>
        </p:spPr>
        <p:txBody>
          <a:bodyPr wrap="square" rtlCol="0" anchor="b">
            <a:spAutoFit/>
          </a:bodyPr>
          <a:lstStyle/>
          <a:p>
            <a:r>
              <a:rPr lang="en-US" sz="1200" b="1" dirty="0" smtClean="0">
                <a:solidFill>
                  <a:schemeClr val="tx1">
                    <a:lumMod val="50000"/>
                    <a:lumOff val="50000"/>
                  </a:schemeClr>
                </a:solidFill>
              </a:rPr>
              <a:t>Base: 1544 foodservice operations in chain, independent and non commercial market segments</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“Kids</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Burgers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nvGraphicFramePr>
        <p:xfrm>
          <a:off x="1268820" y="1805804"/>
          <a:ext cx="7223760" cy="4027838"/>
        </p:xfrm>
        <a:graphic>
          <a:graphicData uri="http://schemas.openxmlformats.org/drawingml/2006/table">
            <a:tbl>
              <a:tblPr firstRow="1" lastRow="1" bandRow="1">
                <a:tableStyleId>{7DF18680-E054-41AD-8BC1-D1AEF772440D}</a:tableStyleId>
              </a:tblPr>
              <a:tblGrid>
                <a:gridCol w="1097280"/>
                <a:gridCol w="1097280"/>
                <a:gridCol w="502920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800" b="0" i="0" u="none" strike="noStrike" dirty="0">
                          <a:latin typeface="Arial"/>
                        </a:rPr>
                        <a:t>Beef O Bradys Family Sports Pub</a:t>
                      </a:r>
                    </a:p>
                  </a:txBody>
                  <a:tcPr marL="9525" marR="9525" marT="9525" marB="0"/>
                </a:tc>
                <a:tc>
                  <a:txBody>
                    <a:bodyPr/>
                    <a:lstStyle/>
                    <a:p>
                      <a:pPr algn="l" fontAlgn="t"/>
                      <a:r>
                        <a:rPr lang="en-US" sz="800" b="0" i="0" u="none" strike="noStrike" dirty="0">
                          <a:latin typeface="Arial"/>
                        </a:rPr>
                        <a:t>Kids Hamburger</a:t>
                      </a:r>
                    </a:p>
                  </a:txBody>
                  <a:tcPr marL="9525" marR="9525" marT="9525" marB="0"/>
                </a:tc>
                <a:tc>
                  <a:txBody>
                    <a:bodyPr/>
                    <a:lstStyle/>
                    <a:p>
                      <a:pPr algn="l" fontAlgn="t"/>
                      <a:r>
                        <a:rPr lang="en-US" sz="700" b="0" i="0" u="none" strike="noStrike" dirty="0">
                          <a:latin typeface="Arial"/>
                        </a:rPr>
                        <a:t>Kids Hamburger, served with fries or fruit cup, drink and Oreo cookies</a:t>
                      </a:r>
                    </a:p>
                  </a:txBody>
                  <a:tcPr marL="9525" marR="9525" marT="9525" marB="0"/>
                </a:tc>
              </a:tr>
              <a:tr h="365462">
                <a:tc>
                  <a:txBody>
                    <a:bodyPr/>
                    <a:lstStyle/>
                    <a:p>
                      <a:pPr algn="l" fontAlgn="t"/>
                      <a:r>
                        <a:rPr lang="en-US" sz="800" b="0" i="0" u="none" strike="noStrike" dirty="0">
                          <a:latin typeface="Arial"/>
                        </a:rPr>
                        <a:t>Black Angus Steakhouse</a:t>
                      </a:r>
                    </a:p>
                  </a:txBody>
                  <a:tcPr marL="9525" marR="9525" marT="9525" marB="0"/>
                </a:tc>
                <a:tc>
                  <a:txBody>
                    <a:bodyPr/>
                    <a:lstStyle/>
                    <a:p>
                      <a:pPr algn="l" fontAlgn="t"/>
                      <a:r>
                        <a:rPr lang="en-US" sz="800" b="0" i="0" u="none" strike="noStrike" dirty="0">
                          <a:latin typeface="Arial"/>
                        </a:rPr>
                        <a:t>Kids Hamburger</a:t>
                      </a:r>
                    </a:p>
                  </a:txBody>
                  <a:tcPr marL="9525" marR="9525" marT="9525" marB="0"/>
                </a:tc>
                <a:tc>
                  <a:txBody>
                    <a:bodyPr/>
                    <a:lstStyle/>
                    <a:p>
                      <a:pPr algn="l" fontAlgn="t"/>
                      <a:r>
                        <a:rPr lang="en-US" sz="700" b="0" i="0" u="none" strike="noStrike" dirty="0">
                          <a:latin typeface="Arial"/>
                        </a:rPr>
                        <a:t>Kids Hamburger, All meals come with French fries, carrots with ranch dressing, and a scoop of vanilla ice cream with hot fudge and Rainbow sprinkles</a:t>
                      </a:r>
                    </a:p>
                  </a:txBody>
                  <a:tcPr marL="9525" marR="9525" marT="9525" marB="0"/>
                </a:tc>
              </a:tr>
              <a:tr h="365462">
                <a:tc>
                  <a:txBody>
                    <a:bodyPr/>
                    <a:lstStyle/>
                    <a:p>
                      <a:pPr algn="l" fontAlgn="t"/>
                      <a:r>
                        <a:rPr lang="en-US" sz="800" b="0" i="0" u="none" strike="noStrike" dirty="0">
                          <a:latin typeface="Arial"/>
                        </a:rPr>
                        <a:t>Burgerville U.S.A.</a:t>
                      </a:r>
                    </a:p>
                  </a:txBody>
                  <a:tcPr marL="9525" marR="9525" marT="9525" marB="0"/>
                </a:tc>
                <a:tc>
                  <a:txBody>
                    <a:bodyPr/>
                    <a:lstStyle/>
                    <a:p>
                      <a:pPr algn="l" fontAlgn="t"/>
                      <a:r>
                        <a:rPr lang="en-US" sz="800" b="0" i="0" u="none" strike="noStrike" dirty="0">
                          <a:latin typeface="Arial"/>
                        </a:rPr>
                        <a:t>Kids Hamburger</a:t>
                      </a:r>
                    </a:p>
                  </a:txBody>
                  <a:tcPr marL="9525" marR="9525" marT="9525" marB="0"/>
                </a:tc>
                <a:tc>
                  <a:txBody>
                    <a:bodyPr/>
                    <a:lstStyle/>
                    <a:p>
                      <a:pPr algn="l" fontAlgn="t"/>
                      <a:r>
                        <a:rPr lang="en-US" sz="700" b="0" i="0" u="none" strike="noStrike" dirty="0">
                          <a:latin typeface="Arial"/>
                        </a:rPr>
                        <a:t>Kids Hamburger. Kids Meals come with your choice of Apple Slices or Fries and Soft Drink or 2% Milk or Chocolate Milk and a toy.</a:t>
                      </a:r>
                    </a:p>
                  </a:txBody>
                  <a:tcPr marL="9525" marR="9525" marT="9525" marB="0"/>
                </a:tc>
              </a:tr>
              <a:tr h="365462">
                <a:tc>
                  <a:txBody>
                    <a:bodyPr/>
                    <a:lstStyle/>
                    <a:p>
                      <a:pPr algn="l" fontAlgn="t"/>
                      <a:r>
                        <a:rPr lang="en-US" sz="800" b="0" i="0" u="none" strike="noStrike" dirty="0">
                          <a:latin typeface="Arial"/>
                        </a:rPr>
                        <a:t>Café Winberies</a:t>
                      </a:r>
                    </a:p>
                  </a:txBody>
                  <a:tcPr marL="9525" marR="9525" marT="9525" marB="0"/>
                </a:tc>
                <a:tc>
                  <a:txBody>
                    <a:bodyPr/>
                    <a:lstStyle/>
                    <a:p>
                      <a:pPr algn="l" fontAlgn="t"/>
                      <a:r>
                        <a:rPr lang="en-US" sz="800" b="0" i="0" u="none" strike="noStrike" dirty="0">
                          <a:latin typeface="Arial"/>
                        </a:rPr>
                        <a:t>Kids Hamburger</a:t>
                      </a:r>
                    </a:p>
                  </a:txBody>
                  <a:tcPr marL="9525" marR="9525" marT="9525" marB="0"/>
                </a:tc>
                <a:tc>
                  <a:txBody>
                    <a:bodyPr/>
                    <a:lstStyle/>
                    <a:p>
                      <a:pPr algn="l" fontAlgn="t"/>
                      <a:r>
                        <a:rPr lang="en-US" sz="700" b="0" i="0" u="none" strike="noStrike" dirty="0">
                          <a:latin typeface="Arial"/>
                        </a:rPr>
                        <a:t>Kids hamburger on a toasted bun with a dill pickle &amp; a side of fries</a:t>
                      </a:r>
                    </a:p>
                  </a:txBody>
                  <a:tcPr marL="9525" marR="9525" marT="9525" marB="0"/>
                </a:tc>
              </a:tr>
              <a:tr h="365462">
                <a:tc>
                  <a:txBody>
                    <a:bodyPr/>
                    <a:lstStyle/>
                    <a:p>
                      <a:pPr algn="l" fontAlgn="t"/>
                      <a:r>
                        <a:rPr lang="en-US" sz="800" b="0" i="0" u="none" strike="noStrike" dirty="0">
                          <a:latin typeface="Arial"/>
                        </a:rPr>
                        <a:t>Charlie Browns Steakhouse</a:t>
                      </a:r>
                    </a:p>
                  </a:txBody>
                  <a:tcPr marL="9525" marR="9525" marT="9525" marB="0"/>
                </a:tc>
                <a:tc>
                  <a:txBody>
                    <a:bodyPr/>
                    <a:lstStyle/>
                    <a:p>
                      <a:pPr algn="l" fontAlgn="t"/>
                      <a:r>
                        <a:rPr lang="en-US" sz="800" b="0" i="0" u="none" strike="noStrike" dirty="0">
                          <a:latin typeface="Arial"/>
                        </a:rPr>
                        <a:t>Kids Hamburger</a:t>
                      </a:r>
                    </a:p>
                  </a:txBody>
                  <a:tcPr marL="9525" marR="9525" marT="9525" marB="0"/>
                </a:tc>
                <a:tc>
                  <a:txBody>
                    <a:bodyPr/>
                    <a:lstStyle/>
                    <a:p>
                      <a:pPr algn="l" fontAlgn="t"/>
                      <a:r>
                        <a:rPr lang="en-US" sz="700" b="0" i="0" u="none" strike="noStrike" dirty="0">
                          <a:latin typeface="Arial"/>
                        </a:rPr>
                        <a:t>Kids Hamburger choice of fries, celery carrot sticks, or applesauce with soda</a:t>
                      </a:r>
                    </a:p>
                  </a:txBody>
                  <a:tcPr marL="9525" marR="9525" marT="9525" marB="0"/>
                </a:tc>
              </a:tr>
              <a:tr h="365462">
                <a:tc>
                  <a:txBody>
                    <a:bodyPr/>
                    <a:lstStyle/>
                    <a:p>
                      <a:pPr algn="l" fontAlgn="t"/>
                      <a:r>
                        <a:rPr lang="en-US" sz="800" b="0" i="0" u="none" strike="noStrike" dirty="0">
                          <a:latin typeface="Arial"/>
                        </a:rPr>
                        <a:t>Farmer Boys</a:t>
                      </a:r>
                    </a:p>
                  </a:txBody>
                  <a:tcPr marL="9525" marR="9525" marT="9525" marB="0"/>
                </a:tc>
                <a:tc>
                  <a:txBody>
                    <a:bodyPr/>
                    <a:lstStyle/>
                    <a:p>
                      <a:pPr algn="l" fontAlgn="t"/>
                      <a:r>
                        <a:rPr lang="en-US" sz="800" b="0" i="0" u="none" strike="noStrike" dirty="0">
                          <a:latin typeface="Arial"/>
                        </a:rPr>
                        <a:t>Kids Hamburger</a:t>
                      </a:r>
                    </a:p>
                  </a:txBody>
                  <a:tcPr marL="9525" marR="9525" marT="9525" marB="0"/>
                </a:tc>
                <a:tc>
                  <a:txBody>
                    <a:bodyPr/>
                    <a:lstStyle/>
                    <a:p>
                      <a:pPr algn="l" fontAlgn="t"/>
                      <a:r>
                        <a:rPr lang="en-US" sz="700" b="0" i="0" u="none" strike="noStrike" dirty="0">
                          <a:latin typeface="Arial"/>
                        </a:rPr>
                        <a:t>Kids Hamburger, Hamburger served with fries &amp; a drink</a:t>
                      </a:r>
                    </a:p>
                  </a:txBody>
                  <a:tcPr marL="9525" marR="9525" marT="9525" marB="0"/>
                </a:tc>
              </a:tr>
              <a:tr h="365462">
                <a:tc>
                  <a:txBody>
                    <a:bodyPr/>
                    <a:lstStyle/>
                    <a:p>
                      <a:pPr algn="l" fontAlgn="t"/>
                      <a:r>
                        <a:rPr lang="en-US" sz="800" b="0" i="0" u="none" strike="noStrike" dirty="0">
                          <a:latin typeface="Arial"/>
                        </a:rPr>
                        <a:t>Friendlys</a:t>
                      </a:r>
                    </a:p>
                  </a:txBody>
                  <a:tcPr marL="9525" marR="9525" marT="9525" marB="0"/>
                </a:tc>
                <a:tc>
                  <a:txBody>
                    <a:bodyPr/>
                    <a:lstStyle/>
                    <a:p>
                      <a:pPr algn="l" fontAlgn="t"/>
                      <a:r>
                        <a:rPr lang="en-US" sz="800" b="0" i="0" u="none" strike="noStrike" dirty="0">
                          <a:latin typeface="Arial"/>
                        </a:rPr>
                        <a:t>Kids Hamburger</a:t>
                      </a:r>
                    </a:p>
                  </a:txBody>
                  <a:tcPr marL="9525" marR="9525" marT="9525" marB="0"/>
                </a:tc>
                <a:tc>
                  <a:txBody>
                    <a:bodyPr/>
                    <a:lstStyle/>
                    <a:p>
                      <a:pPr algn="l" fontAlgn="t"/>
                      <a:r>
                        <a:rPr lang="en-US" sz="700" b="0" i="0" u="none" strike="noStrike" dirty="0">
                          <a:latin typeface="Arial"/>
                        </a:rPr>
                        <a:t>Kids Hamburger with fries or applesauce drink included</a:t>
                      </a:r>
                    </a:p>
                  </a:txBody>
                  <a:tcPr marL="9525" marR="9525" marT="9525" marB="0"/>
                </a:tc>
              </a:tr>
              <a:tr h="365462">
                <a:tc>
                  <a:txBody>
                    <a:bodyPr/>
                    <a:lstStyle/>
                    <a:p>
                      <a:pPr algn="l" fontAlgn="t"/>
                      <a:r>
                        <a:rPr lang="en-US" sz="800" b="0" i="0" u="none" strike="noStrike" dirty="0">
                          <a:latin typeface="Arial"/>
                        </a:rPr>
                        <a:t>Gordon Biersch Brewery Restaurant</a:t>
                      </a:r>
                    </a:p>
                  </a:txBody>
                  <a:tcPr marL="9525" marR="9525" marT="9525" marB="0"/>
                </a:tc>
                <a:tc>
                  <a:txBody>
                    <a:bodyPr/>
                    <a:lstStyle/>
                    <a:p>
                      <a:pPr algn="l" fontAlgn="t"/>
                      <a:r>
                        <a:rPr lang="en-US" sz="800" b="0" i="0" u="none" strike="noStrike" dirty="0">
                          <a:latin typeface="Arial"/>
                        </a:rPr>
                        <a:t>Kids Hamburger</a:t>
                      </a:r>
                    </a:p>
                  </a:txBody>
                  <a:tcPr marL="9525" marR="9525" marT="9525" marB="0"/>
                </a:tc>
                <a:tc>
                  <a:txBody>
                    <a:bodyPr/>
                    <a:lstStyle/>
                    <a:p>
                      <a:pPr algn="l" fontAlgn="t"/>
                      <a:r>
                        <a:rPr lang="en-US" sz="700" b="0" i="0" u="none" strike="noStrike" dirty="0">
                          <a:latin typeface="Arial"/>
                        </a:rPr>
                        <a:t>Kids Hamburger with Fries</a:t>
                      </a:r>
                    </a:p>
                  </a:txBody>
                  <a:tcPr marL="9525" marR="9525" marT="9525" marB="0"/>
                </a:tc>
              </a:tr>
              <a:tr h="365462">
                <a:tc>
                  <a:txBody>
                    <a:bodyPr/>
                    <a:lstStyle/>
                    <a:p>
                      <a:pPr algn="l" fontAlgn="t"/>
                      <a:r>
                        <a:rPr lang="en-US" sz="800" b="0" i="0" u="none" strike="noStrike" dirty="0">
                          <a:latin typeface="Arial"/>
                        </a:rPr>
                        <a:t>Machine Shed</a:t>
                      </a:r>
                    </a:p>
                  </a:txBody>
                  <a:tcPr marL="9525" marR="9525" marT="9525" marB="0"/>
                </a:tc>
                <a:tc>
                  <a:txBody>
                    <a:bodyPr/>
                    <a:lstStyle/>
                    <a:p>
                      <a:pPr algn="l" fontAlgn="t"/>
                      <a:r>
                        <a:rPr lang="en-US" sz="800" b="0" i="0" u="none" strike="noStrike" dirty="0">
                          <a:latin typeface="Arial"/>
                        </a:rPr>
                        <a:t>Kids Hamburger</a:t>
                      </a:r>
                    </a:p>
                  </a:txBody>
                  <a:tcPr marL="9525" marR="9525" marT="9525" marB="0"/>
                </a:tc>
                <a:tc>
                  <a:txBody>
                    <a:bodyPr/>
                    <a:lstStyle/>
                    <a:p>
                      <a:pPr algn="l" fontAlgn="t"/>
                      <a:r>
                        <a:rPr lang="en-US" sz="700" b="0" i="0" u="none" strike="noStrike" dirty="0">
                          <a:latin typeface="Arial"/>
                        </a:rPr>
                        <a:t>Kids Hamburger, served with fries, fruit cup, or applesauce</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“Kids</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Hot Dogs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237662520"/>
              </p:ext>
            </p:extLst>
          </p:nvPr>
        </p:nvGraphicFramePr>
        <p:xfrm>
          <a:off x="1268820" y="1805804"/>
          <a:ext cx="7223760" cy="4037661"/>
        </p:xfrm>
        <a:graphic>
          <a:graphicData uri="http://schemas.openxmlformats.org/drawingml/2006/table">
            <a:tbl>
              <a:tblPr firstRow="1" lastRow="1" bandRow="1">
                <a:tableStyleId>{7DF18680-E054-41AD-8BC1-D1AEF772440D}</a:tableStyleId>
              </a:tblPr>
              <a:tblGrid>
                <a:gridCol w="1097280"/>
                <a:gridCol w="1097280"/>
                <a:gridCol w="502920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800" b="0" i="0" u="none" strike="noStrike" dirty="0" smtClean="0">
                          <a:latin typeface="Arial"/>
                        </a:rPr>
                        <a:t>Applebee's Neighborhood</a:t>
                      </a:r>
                      <a:r>
                        <a:rPr lang="en-US" sz="800" b="0" i="0" u="none" strike="noStrike" baseline="0" dirty="0" smtClean="0">
                          <a:latin typeface="Arial"/>
                        </a:rPr>
                        <a:t> </a:t>
                      </a:r>
                      <a:r>
                        <a:rPr lang="en-US" sz="800" b="0" i="0" u="none" strike="noStrike" dirty="0" smtClean="0">
                          <a:latin typeface="Arial"/>
                        </a:rPr>
                        <a:t>Grill </a:t>
                      </a:r>
                      <a:r>
                        <a:rPr lang="en-US" sz="800" b="0" i="0" u="none" strike="noStrike" dirty="0">
                          <a:latin typeface="Arial"/>
                        </a:rPr>
                        <a:t>&amp; Bar</a:t>
                      </a:r>
                    </a:p>
                  </a:txBody>
                  <a:tcPr marL="9525" marR="9525" marT="9525" marB="0"/>
                </a:tc>
                <a:tc>
                  <a:txBody>
                    <a:bodyPr/>
                    <a:lstStyle/>
                    <a:p>
                      <a:pPr algn="l" fontAlgn="t"/>
                      <a:r>
                        <a:rPr lang="en-US" sz="800" b="0" i="0" u="none" strike="noStrike" dirty="0">
                          <a:latin typeface="Arial"/>
                        </a:rPr>
                        <a:t>Kids Hot Dog</a:t>
                      </a:r>
                    </a:p>
                  </a:txBody>
                  <a:tcPr marL="9525" marR="9525" marT="9525" marB="0"/>
                </a:tc>
                <a:tc>
                  <a:txBody>
                    <a:bodyPr/>
                    <a:lstStyle/>
                    <a:p>
                      <a:pPr algn="l" fontAlgn="t"/>
                      <a:r>
                        <a:rPr lang="en-US" sz="700" b="0" i="0" u="none" strike="noStrike" dirty="0">
                          <a:latin typeface="Arial"/>
                        </a:rPr>
                        <a:t>Kids Hot Dog, served with choice of fountain drink or milk, and fries, applesauce or broccoli</a:t>
                      </a:r>
                    </a:p>
                  </a:txBody>
                  <a:tcPr marL="9525" marR="9525" marT="9525" marB="0"/>
                </a:tc>
              </a:tr>
              <a:tr h="365462">
                <a:tc>
                  <a:txBody>
                    <a:bodyPr/>
                    <a:lstStyle/>
                    <a:p>
                      <a:pPr algn="l" fontAlgn="t"/>
                      <a:r>
                        <a:rPr lang="en-US" sz="800" b="0" i="0" u="none" strike="noStrike" dirty="0">
                          <a:latin typeface="Arial"/>
                        </a:rPr>
                        <a:t>Beef O Bradys Family Sports Pub</a:t>
                      </a:r>
                    </a:p>
                  </a:txBody>
                  <a:tcPr marL="9525" marR="9525" marT="9525" marB="0"/>
                </a:tc>
                <a:tc>
                  <a:txBody>
                    <a:bodyPr/>
                    <a:lstStyle/>
                    <a:p>
                      <a:pPr algn="l" fontAlgn="t"/>
                      <a:r>
                        <a:rPr lang="en-US" sz="800" b="0" i="0" u="none" strike="noStrike" dirty="0">
                          <a:latin typeface="Arial"/>
                        </a:rPr>
                        <a:t>Kids Hot Dog</a:t>
                      </a:r>
                    </a:p>
                  </a:txBody>
                  <a:tcPr marL="9525" marR="9525" marT="9525" marB="0"/>
                </a:tc>
                <a:tc>
                  <a:txBody>
                    <a:bodyPr/>
                    <a:lstStyle/>
                    <a:p>
                      <a:pPr algn="l" fontAlgn="t"/>
                      <a:r>
                        <a:rPr lang="en-US" sz="700" b="0" i="0" u="none" strike="noStrike" dirty="0">
                          <a:latin typeface="Arial"/>
                        </a:rPr>
                        <a:t>Kids Hot Dog, served with fries or fruit cup, milk, juice or fountain drink</a:t>
                      </a:r>
                    </a:p>
                  </a:txBody>
                  <a:tcPr marL="9525" marR="9525" marT="9525" marB="0"/>
                </a:tc>
              </a:tr>
              <a:tr h="365462">
                <a:tc>
                  <a:txBody>
                    <a:bodyPr/>
                    <a:lstStyle/>
                    <a:p>
                      <a:pPr algn="l" fontAlgn="t"/>
                      <a:r>
                        <a:rPr lang="en-US" sz="800" b="0" i="0" u="none" strike="noStrike" dirty="0">
                          <a:latin typeface="Arial"/>
                        </a:rPr>
                        <a:t>Buona Beef</a:t>
                      </a:r>
                    </a:p>
                  </a:txBody>
                  <a:tcPr marL="9525" marR="9525" marT="9525" marB="0"/>
                </a:tc>
                <a:tc>
                  <a:txBody>
                    <a:bodyPr/>
                    <a:lstStyle/>
                    <a:p>
                      <a:pPr algn="l" fontAlgn="t"/>
                      <a:r>
                        <a:rPr lang="en-US" sz="800" b="0" i="0" u="none" strike="noStrike" dirty="0">
                          <a:latin typeface="Arial"/>
                        </a:rPr>
                        <a:t>Kids Hot Dog</a:t>
                      </a:r>
                    </a:p>
                  </a:txBody>
                  <a:tcPr marL="9525" marR="9525" marT="9525" marB="0"/>
                </a:tc>
                <a:tc>
                  <a:txBody>
                    <a:bodyPr/>
                    <a:lstStyle/>
                    <a:p>
                      <a:pPr algn="l" fontAlgn="t"/>
                      <a:r>
                        <a:rPr lang="en-US" sz="700" b="0" i="0" u="none" strike="noStrike" dirty="0">
                          <a:latin typeface="Arial"/>
                        </a:rPr>
                        <a:t>Kids Hot Dog with fries</a:t>
                      </a:r>
                    </a:p>
                  </a:txBody>
                  <a:tcPr marL="9525" marR="9525" marT="9525" marB="0"/>
                </a:tc>
              </a:tr>
              <a:tr h="365462">
                <a:tc>
                  <a:txBody>
                    <a:bodyPr/>
                    <a:lstStyle/>
                    <a:p>
                      <a:pPr algn="l" fontAlgn="t"/>
                      <a:r>
                        <a:rPr lang="en-US" sz="800" b="0" i="0" u="none" strike="noStrike" dirty="0">
                          <a:latin typeface="Arial"/>
                        </a:rPr>
                        <a:t>Cheeburger Cheeburger</a:t>
                      </a:r>
                    </a:p>
                  </a:txBody>
                  <a:tcPr marL="9525" marR="9525" marT="9525" marB="0"/>
                </a:tc>
                <a:tc>
                  <a:txBody>
                    <a:bodyPr/>
                    <a:lstStyle/>
                    <a:p>
                      <a:pPr algn="l" fontAlgn="t"/>
                      <a:r>
                        <a:rPr lang="en-US" sz="800" b="0" i="0" u="none" strike="noStrike" dirty="0">
                          <a:latin typeface="Arial"/>
                        </a:rPr>
                        <a:t>Kids Hot Dog</a:t>
                      </a:r>
                    </a:p>
                  </a:txBody>
                  <a:tcPr marL="9525" marR="9525" marT="9525" marB="0"/>
                </a:tc>
                <a:tc>
                  <a:txBody>
                    <a:bodyPr/>
                    <a:lstStyle/>
                    <a:p>
                      <a:pPr algn="l" fontAlgn="t"/>
                      <a:r>
                        <a:rPr lang="en-US" sz="700" b="0" i="0" u="none" strike="noStrike" dirty="0">
                          <a:latin typeface="Arial"/>
                        </a:rPr>
                        <a:t>Kids Hot Dog with fries or broccoli fried products cooked in cholesterol free peanut oil</a:t>
                      </a:r>
                    </a:p>
                  </a:txBody>
                  <a:tcPr marL="9525" marR="9525" marT="9525" marB="0"/>
                </a:tc>
              </a:tr>
              <a:tr h="365462">
                <a:tc>
                  <a:txBody>
                    <a:bodyPr/>
                    <a:lstStyle/>
                    <a:p>
                      <a:pPr algn="l" fontAlgn="t"/>
                      <a:r>
                        <a:rPr lang="en-US" sz="800" b="0" i="0" u="none" strike="noStrike" dirty="0">
                          <a:latin typeface="Arial"/>
                        </a:rPr>
                        <a:t>Clydes</a:t>
                      </a:r>
                    </a:p>
                  </a:txBody>
                  <a:tcPr marL="9525" marR="9525" marT="9525" marB="0"/>
                </a:tc>
                <a:tc>
                  <a:txBody>
                    <a:bodyPr/>
                    <a:lstStyle/>
                    <a:p>
                      <a:pPr algn="l" fontAlgn="t"/>
                      <a:r>
                        <a:rPr lang="en-US" sz="800" b="0" i="0" u="none" strike="noStrike" dirty="0">
                          <a:latin typeface="Arial"/>
                        </a:rPr>
                        <a:t>Kids Hot Dog</a:t>
                      </a:r>
                    </a:p>
                  </a:txBody>
                  <a:tcPr marL="9525" marR="9525" marT="9525" marB="0"/>
                </a:tc>
                <a:tc>
                  <a:txBody>
                    <a:bodyPr/>
                    <a:lstStyle/>
                    <a:p>
                      <a:pPr algn="l" fontAlgn="t"/>
                      <a:r>
                        <a:rPr lang="en-US" sz="700" b="0" i="0" u="none" strike="noStrike" dirty="0">
                          <a:latin typeface="Arial"/>
                        </a:rPr>
                        <a:t>Kids Hot Dog with fries or applesauce. Served with milk or soft drink, and ice cream with chocolate sauce or seasonal fruit</a:t>
                      </a:r>
                    </a:p>
                  </a:txBody>
                  <a:tcPr marL="9525" marR="9525" marT="9525" marB="0"/>
                </a:tc>
              </a:tr>
              <a:tr h="365462">
                <a:tc>
                  <a:txBody>
                    <a:bodyPr/>
                    <a:lstStyle/>
                    <a:p>
                      <a:pPr algn="l" fontAlgn="t"/>
                      <a:r>
                        <a:rPr lang="en-US" sz="800" b="0" i="0" u="none" strike="noStrike" dirty="0">
                          <a:latin typeface="Arial"/>
                        </a:rPr>
                        <a:t>Farmer Boys</a:t>
                      </a:r>
                    </a:p>
                  </a:txBody>
                  <a:tcPr marL="9525" marR="9525" marT="9525" marB="0"/>
                </a:tc>
                <a:tc>
                  <a:txBody>
                    <a:bodyPr/>
                    <a:lstStyle/>
                    <a:p>
                      <a:pPr algn="l" fontAlgn="t"/>
                      <a:r>
                        <a:rPr lang="en-US" sz="800" b="0" i="0" u="none" strike="noStrike" dirty="0">
                          <a:latin typeface="Arial"/>
                        </a:rPr>
                        <a:t>Kids Hot Dog</a:t>
                      </a:r>
                    </a:p>
                  </a:txBody>
                  <a:tcPr marL="9525" marR="9525" marT="9525" marB="0"/>
                </a:tc>
                <a:tc>
                  <a:txBody>
                    <a:bodyPr/>
                    <a:lstStyle/>
                    <a:p>
                      <a:pPr algn="l" fontAlgn="t"/>
                      <a:r>
                        <a:rPr lang="en-US" sz="700" b="0" i="0" u="none" strike="noStrike" dirty="0">
                          <a:latin typeface="Arial"/>
                        </a:rPr>
                        <a:t>Kids hot dog comes with fries &amp; drink</a:t>
                      </a:r>
                    </a:p>
                  </a:txBody>
                  <a:tcPr marL="9525" marR="9525" marT="9525" marB="0"/>
                </a:tc>
              </a:tr>
              <a:tr h="365462">
                <a:tc>
                  <a:txBody>
                    <a:bodyPr/>
                    <a:lstStyle/>
                    <a:p>
                      <a:pPr algn="l" fontAlgn="t"/>
                      <a:r>
                        <a:rPr lang="en-US" sz="800" b="0" i="0" u="none" strike="noStrike" dirty="0">
                          <a:latin typeface="Arial"/>
                        </a:rPr>
                        <a:t>Gorins Homemade Café &amp; Grill</a:t>
                      </a:r>
                    </a:p>
                  </a:txBody>
                  <a:tcPr marL="9525" marR="9525" marT="9525" marB="0"/>
                </a:tc>
                <a:tc>
                  <a:txBody>
                    <a:bodyPr/>
                    <a:lstStyle/>
                    <a:p>
                      <a:pPr algn="l" fontAlgn="t"/>
                      <a:r>
                        <a:rPr lang="en-US" sz="800" b="0" i="0" u="none" strike="noStrike" dirty="0">
                          <a:latin typeface="Arial"/>
                        </a:rPr>
                        <a:t>Kids Hot Dog</a:t>
                      </a:r>
                    </a:p>
                  </a:txBody>
                  <a:tcPr marL="9525" marR="9525" marT="9525" marB="0"/>
                </a:tc>
                <a:tc>
                  <a:txBody>
                    <a:bodyPr/>
                    <a:lstStyle/>
                    <a:p>
                      <a:pPr algn="l" fontAlgn="t"/>
                      <a:r>
                        <a:rPr lang="en-US" sz="700" b="0" i="0" u="none" strike="noStrike" dirty="0">
                          <a:latin typeface="Arial"/>
                        </a:rPr>
                        <a:t>Kids Hot Dog, served with fries and a drink</a:t>
                      </a:r>
                    </a:p>
                  </a:txBody>
                  <a:tcPr marL="9525" marR="9525" marT="9525" marB="0"/>
                </a:tc>
              </a:tr>
              <a:tr h="365462">
                <a:tc>
                  <a:txBody>
                    <a:bodyPr/>
                    <a:lstStyle/>
                    <a:p>
                      <a:pPr algn="l" fontAlgn="t"/>
                      <a:r>
                        <a:rPr lang="en-US" sz="800" b="0" i="0" u="none" strike="noStrike" dirty="0">
                          <a:latin typeface="Arial"/>
                        </a:rPr>
                        <a:t>Hobees</a:t>
                      </a:r>
                    </a:p>
                  </a:txBody>
                  <a:tcPr marL="9525" marR="9525" marT="9525" marB="0"/>
                </a:tc>
                <a:tc>
                  <a:txBody>
                    <a:bodyPr/>
                    <a:lstStyle/>
                    <a:p>
                      <a:pPr algn="l" fontAlgn="t"/>
                      <a:r>
                        <a:rPr lang="en-US" sz="800" b="0" i="0" u="none" strike="noStrike" dirty="0">
                          <a:latin typeface="Arial"/>
                        </a:rPr>
                        <a:t>Kids Hot Dog</a:t>
                      </a:r>
                    </a:p>
                  </a:txBody>
                  <a:tcPr marL="9525" marR="9525" marT="9525" marB="0"/>
                </a:tc>
                <a:tc>
                  <a:txBody>
                    <a:bodyPr/>
                    <a:lstStyle/>
                    <a:p>
                      <a:pPr algn="l" fontAlgn="t"/>
                      <a:r>
                        <a:rPr lang="en-US" sz="700" b="0" i="0" u="none" strike="noStrike" dirty="0">
                          <a:latin typeface="Arial"/>
                        </a:rPr>
                        <a:t>Kids Hot Dog with fries</a:t>
                      </a:r>
                    </a:p>
                  </a:txBody>
                  <a:tcPr marL="9525" marR="9525" marT="9525" marB="0"/>
                </a:tc>
              </a:tr>
              <a:tr h="365462">
                <a:tc>
                  <a:txBody>
                    <a:bodyPr/>
                    <a:lstStyle/>
                    <a:p>
                      <a:pPr algn="l" fontAlgn="t"/>
                      <a:r>
                        <a:rPr lang="en-US" sz="800" b="0" i="0" u="none" strike="noStrike" dirty="0">
                          <a:latin typeface="Arial"/>
                        </a:rPr>
                        <a:t>Jerrys Famous Deli</a:t>
                      </a:r>
                    </a:p>
                  </a:txBody>
                  <a:tcPr marL="9525" marR="9525" marT="9525" marB="0"/>
                </a:tc>
                <a:tc>
                  <a:txBody>
                    <a:bodyPr/>
                    <a:lstStyle/>
                    <a:p>
                      <a:pPr algn="l" fontAlgn="t"/>
                      <a:r>
                        <a:rPr lang="en-US" sz="800" b="0" i="0" u="none" strike="noStrike" dirty="0">
                          <a:latin typeface="Arial"/>
                        </a:rPr>
                        <a:t>Kids Hot Dog</a:t>
                      </a:r>
                    </a:p>
                  </a:txBody>
                  <a:tcPr marL="9525" marR="9525" marT="9525" marB="0"/>
                </a:tc>
                <a:tc>
                  <a:txBody>
                    <a:bodyPr/>
                    <a:lstStyle/>
                    <a:p>
                      <a:pPr algn="l" fontAlgn="t"/>
                      <a:r>
                        <a:rPr lang="en-US" sz="700" b="0" i="0" u="none" strike="noStrike" dirty="0">
                          <a:latin typeface="Arial"/>
                        </a:rPr>
                        <a:t>Kids Hot Dog. Comes with Fries. For 10 and under.</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“Mushroom</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Burgers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429039703"/>
              </p:ext>
            </p:extLst>
          </p:nvPr>
        </p:nvGraphicFramePr>
        <p:xfrm>
          <a:off x="1268820" y="1805804"/>
          <a:ext cx="7223760" cy="4057307"/>
        </p:xfrm>
        <a:graphic>
          <a:graphicData uri="http://schemas.openxmlformats.org/drawingml/2006/table">
            <a:tbl>
              <a:tblPr firstRow="1" lastRow="1" bandRow="1">
                <a:tableStyleId>{7DF18680-E054-41AD-8BC1-D1AEF772440D}</a:tableStyleId>
              </a:tblPr>
              <a:tblGrid>
                <a:gridCol w="1097280"/>
                <a:gridCol w="1097280"/>
                <a:gridCol w="502920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800" b="0" i="0" u="none" strike="noStrike" dirty="0">
                          <a:latin typeface="Arial"/>
                        </a:rPr>
                        <a:t>Ninety-Nine Restaurant &amp; Pub</a:t>
                      </a:r>
                    </a:p>
                  </a:txBody>
                  <a:tcPr marL="9525" marR="9525" marT="9525" marB="0"/>
                </a:tc>
                <a:tc>
                  <a:txBody>
                    <a:bodyPr/>
                    <a:lstStyle/>
                    <a:p>
                      <a:pPr algn="l" fontAlgn="t"/>
                      <a:r>
                        <a:rPr lang="en-US" sz="800" b="0" i="0" u="none" strike="noStrike" dirty="0">
                          <a:latin typeface="Arial"/>
                        </a:rPr>
                        <a:t>Mushroom and Cheese Steakburger</a:t>
                      </a:r>
                    </a:p>
                  </a:txBody>
                  <a:tcPr marL="9525" marR="9525" marT="9525" marB="0"/>
                </a:tc>
                <a:tc>
                  <a:txBody>
                    <a:bodyPr/>
                    <a:lstStyle/>
                    <a:p>
                      <a:pPr algn="l" fontAlgn="t"/>
                      <a:r>
                        <a:rPr lang="en-US" sz="700" b="0" i="0" u="none" strike="noStrike" dirty="0">
                          <a:latin typeface="Arial"/>
                        </a:rPr>
                        <a:t>Mushroom &amp; Cheese Steakburger. Crowned with </a:t>
                      </a:r>
                      <a:r>
                        <a:rPr lang="en-US" sz="700" b="0" i="0" u="none" strike="noStrike" dirty="0" smtClean="0">
                          <a:latin typeface="Arial"/>
                        </a:rPr>
                        <a:t>sautéed </a:t>
                      </a:r>
                      <a:r>
                        <a:rPr lang="en-US" sz="700" b="0" i="0" u="none" strike="noStrike" dirty="0">
                          <a:latin typeface="Arial"/>
                        </a:rPr>
                        <a:t>mushrooms and American cheese. Served with your choice of fries or coleslaw</a:t>
                      </a:r>
                    </a:p>
                  </a:txBody>
                  <a:tcPr marL="9525" marR="9525" marT="9525" marB="0"/>
                </a:tc>
              </a:tr>
              <a:tr h="365462">
                <a:tc>
                  <a:txBody>
                    <a:bodyPr/>
                    <a:lstStyle/>
                    <a:p>
                      <a:pPr algn="l" fontAlgn="t"/>
                      <a:r>
                        <a:rPr lang="en-US" sz="800" b="0" i="0" u="none" strike="noStrike" dirty="0">
                          <a:latin typeface="Arial"/>
                        </a:rPr>
                        <a:t>Green Mill Restaurant &amp; Bar</a:t>
                      </a:r>
                    </a:p>
                  </a:txBody>
                  <a:tcPr marL="9525" marR="9525" marT="9525" marB="0"/>
                </a:tc>
                <a:tc>
                  <a:txBody>
                    <a:bodyPr/>
                    <a:lstStyle/>
                    <a:p>
                      <a:pPr algn="l" fontAlgn="t"/>
                      <a:r>
                        <a:rPr lang="en-US" sz="800" b="0" i="0" u="none" strike="noStrike" dirty="0">
                          <a:latin typeface="Arial"/>
                        </a:rPr>
                        <a:t>Mushroom and Smoked Cheddar Burger</a:t>
                      </a:r>
                    </a:p>
                  </a:txBody>
                  <a:tcPr marL="9525" marR="9525" marT="9525" marB="0"/>
                </a:tc>
                <a:tc>
                  <a:txBody>
                    <a:bodyPr/>
                    <a:lstStyle/>
                    <a:p>
                      <a:pPr algn="l" fontAlgn="t"/>
                      <a:r>
                        <a:rPr lang="en-US" sz="700" b="0" i="0" u="none" strike="noStrike" dirty="0">
                          <a:latin typeface="Arial"/>
                        </a:rPr>
                        <a:t>Seasoned burger topped with mushrooms and smoked cheddar cheese served on a hamburger bun. Garnished with lettuce, tomato and pickle. Our top quality hamburgers are 1/2 pound and served with your choice of fresh fruit or fries.</a:t>
                      </a:r>
                    </a:p>
                  </a:txBody>
                  <a:tcPr marL="9525" marR="9525" marT="9525" marB="0"/>
                </a:tc>
              </a:tr>
              <a:tr h="365462">
                <a:tc>
                  <a:txBody>
                    <a:bodyPr/>
                    <a:lstStyle/>
                    <a:p>
                      <a:pPr algn="l" fontAlgn="t"/>
                      <a:r>
                        <a:rPr lang="en-US" sz="800" b="0" i="0" u="none" strike="noStrike" dirty="0">
                          <a:latin typeface="Arial"/>
                        </a:rPr>
                        <a:t>Café Express</a:t>
                      </a:r>
                    </a:p>
                  </a:txBody>
                  <a:tcPr marL="9525" marR="9525" marT="9525" marB="0"/>
                </a:tc>
                <a:tc>
                  <a:txBody>
                    <a:bodyPr/>
                    <a:lstStyle/>
                    <a:p>
                      <a:pPr algn="l" fontAlgn="t"/>
                      <a:r>
                        <a:rPr lang="en-US" sz="800" b="0" i="0" u="none" strike="noStrike" dirty="0">
                          <a:latin typeface="Arial"/>
                        </a:rPr>
                        <a:t>Mushroom and Spinach Burger</a:t>
                      </a:r>
                    </a:p>
                  </a:txBody>
                  <a:tcPr marL="9525" marR="9525" marT="9525" marB="0"/>
                </a:tc>
                <a:tc>
                  <a:txBody>
                    <a:bodyPr/>
                    <a:lstStyle/>
                    <a:p>
                      <a:pPr algn="l" fontAlgn="t"/>
                      <a:r>
                        <a:rPr lang="en-US" sz="700" b="0" i="0" u="none" strike="noStrike" dirty="0">
                          <a:latin typeface="Arial"/>
                        </a:rPr>
                        <a:t>Mushroom and Spinach Burger, fresh </a:t>
                      </a:r>
                      <a:r>
                        <a:rPr lang="en-US" sz="700" b="0" i="0" u="none" strike="noStrike" dirty="0" smtClean="0">
                          <a:latin typeface="Arial"/>
                        </a:rPr>
                        <a:t>sautéed </a:t>
                      </a:r>
                      <a:r>
                        <a:rPr lang="en-US" sz="700" b="0" i="0" u="none" strike="noStrike" dirty="0">
                          <a:latin typeface="Arial"/>
                        </a:rPr>
                        <a:t>baby bella mushrooms and spinach, served with french fries, sweet potato fries, chips or seasonal fresh fruit, your choice</a:t>
                      </a:r>
                    </a:p>
                  </a:txBody>
                  <a:tcPr marL="9525" marR="9525" marT="9525" marB="0"/>
                </a:tc>
              </a:tr>
              <a:tr h="365462">
                <a:tc>
                  <a:txBody>
                    <a:bodyPr/>
                    <a:lstStyle/>
                    <a:p>
                      <a:pPr algn="l" fontAlgn="t"/>
                      <a:r>
                        <a:rPr lang="en-US" sz="800" b="0" i="0" u="none" strike="noStrike" dirty="0">
                          <a:latin typeface="Arial"/>
                        </a:rPr>
                        <a:t>Papa Ginos</a:t>
                      </a:r>
                    </a:p>
                  </a:txBody>
                  <a:tcPr marL="9525" marR="9525" marT="9525" marB="0"/>
                </a:tc>
                <a:tc>
                  <a:txBody>
                    <a:bodyPr/>
                    <a:lstStyle/>
                    <a:p>
                      <a:pPr algn="l" fontAlgn="t"/>
                      <a:r>
                        <a:rPr lang="en-US" sz="800" b="0" i="0" u="none" strike="noStrike" dirty="0">
                          <a:latin typeface="Arial"/>
                        </a:rPr>
                        <a:t>Mushroom and Swiss Angus Burger With Fries</a:t>
                      </a:r>
                    </a:p>
                  </a:txBody>
                  <a:tcPr marL="9525" marR="9525" marT="9525" marB="0"/>
                </a:tc>
                <a:tc>
                  <a:txBody>
                    <a:bodyPr/>
                    <a:lstStyle/>
                    <a:p>
                      <a:pPr algn="l" fontAlgn="t"/>
                      <a:r>
                        <a:rPr lang="en-US" sz="700" b="0" i="0" u="none" strike="noStrike" dirty="0">
                          <a:latin typeface="Arial"/>
                        </a:rPr>
                        <a:t>Mushroom and Swiss Angus Burger With Fries, grilled, fresh Angus burger topped with Swiss and parmesan cheese, </a:t>
                      </a:r>
                      <a:r>
                        <a:rPr lang="en-US" sz="700" b="0" i="0" u="none" strike="noStrike" dirty="0" smtClean="0">
                          <a:latin typeface="Arial"/>
                        </a:rPr>
                        <a:t>sautéed </a:t>
                      </a:r>
                      <a:r>
                        <a:rPr lang="en-US" sz="700" b="0" i="0" u="none" strike="noStrike" dirty="0">
                          <a:latin typeface="Arial"/>
                        </a:rPr>
                        <a:t>mushrooms, and mayo served on a grilled sesame seed bun</a:t>
                      </a:r>
                    </a:p>
                  </a:txBody>
                  <a:tcPr marL="9525" marR="9525" marT="9525" marB="0"/>
                </a:tc>
              </a:tr>
              <a:tr h="365462">
                <a:tc>
                  <a:txBody>
                    <a:bodyPr/>
                    <a:lstStyle/>
                    <a:p>
                      <a:pPr algn="l" fontAlgn="t"/>
                      <a:r>
                        <a:rPr lang="en-US" sz="800" b="0" i="0" u="none" strike="noStrike" dirty="0">
                          <a:latin typeface="Arial"/>
                        </a:rPr>
                        <a:t>Long Horn Steakhouse</a:t>
                      </a:r>
                    </a:p>
                  </a:txBody>
                  <a:tcPr marL="9525" marR="9525" marT="9525" marB="0"/>
                </a:tc>
                <a:tc>
                  <a:txBody>
                    <a:bodyPr/>
                    <a:lstStyle/>
                    <a:p>
                      <a:pPr algn="l" fontAlgn="t"/>
                      <a:r>
                        <a:rPr lang="en-US" sz="800" b="0" i="0" u="none" strike="noStrike" dirty="0">
                          <a:latin typeface="Arial"/>
                        </a:rPr>
                        <a:t>Mushroom and Swiss Burger</a:t>
                      </a:r>
                    </a:p>
                  </a:txBody>
                  <a:tcPr marL="9525" marR="9525" marT="9525" marB="0"/>
                </a:tc>
                <a:tc>
                  <a:txBody>
                    <a:bodyPr/>
                    <a:lstStyle/>
                    <a:p>
                      <a:pPr algn="l" fontAlgn="t"/>
                      <a:r>
                        <a:rPr lang="en-US" sz="700" b="0" i="0" u="none" strike="noStrike" dirty="0">
                          <a:latin typeface="Arial"/>
                        </a:rPr>
                        <a:t>Mushroom &amp; Swiss Burger- Juicy half pound burger topped with </a:t>
                      </a:r>
                      <a:r>
                        <a:rPr lang="en-US" sz="700" b="0" i="0" u="none" strike="noStrike" dirty="0" smtClean="0">
                          <a:latin typeface="Arial"/>
                        </a:rPr>
                        <a:t>sautéed </a:t>
                      </a:r>
                      <a:r>
                        <a:rPr lang="en-US" sz="700" b="0" i="0" u="none" strike="noStrike" dirty="0">
                          <a:latin typeface="Arial"/>
                        </a:rPr>
                        <a:t>mushrooms, melted Swiss cheese and wild mushroom sauce. Served </a:t>
                      </a:r>
                      <a:r>
                        <a:rPr lang="en-US" sz="700" b="0" i="0" u="none" strike="noStrike" dirty="0" smtClean="0">
                          <a:latin typeface="Arial"/>
                        </a:rPr>
                        <a:t>Cowboy </a:t>
                      </a:r>
                      <a:r>
                        <a:rPr lang="en-US" sz="700" b="0" i="0" u="none" strike="noStrike" dirty="0">
                          <a:latin typeface="Arial"/>
                        </a:rPr>
                        <a:t>style on a grilled sesame seed bun with shredded lettuce, tomato, onion, pickle, mayo and seasoned French Fries</a:t>
                      </a:r>
                    </a:p>
                  </a:txBody>
                  <a:tcPr marL="9525" marR="9525" marT="9525" marB="0"/>
                </a:tc>
              </a:tr>
              <a:tr h="365462">
                <a:tc>
                  <a:txBody>
                    <a:bodyPr/>
                    <a:lstStyle/>
                    <a:p>
                      <a:pPr algn="l" fontAlgn="t"/>
                      <a:r>
                        <a:rPr lang="en-US" sz="800" b="0" i="0" u="none" strike="noStrike" dirty="0">
                          <a:latin typeface="Arial"/>
                        </a:rPr>
                        <a:t>Burger King</a:t>
                      </a:r>
                    </a:p>
                  </a:txBody>
                  <a:tcPr marL="9525" marR="9525" marT="9525" marB="0"/>
                </a:tc>
                <a:tc>
                  <a:txBody>
                    <a:bodyPr/>
                    <a:lstStyle/>
                    <a:p>
                      <a:pPr algn="l" fontAlgn="t"/>
                      <a:r>
                        <a:rPr lang="en-US" sz="800" b="0" i="0" u="none" strike="noStrike" dirty="0">
                          <a:latin typeface="Arial"/>
                        </a:rPr>
                        <a:t>Mushroom and Swiss Steakhouse Burger Value Meal (LTO 08)</a:t>
                      </a:r>
                    </a:p>
                  </a:txBody>
                  <a:tcPr marL="9525" marR="9525" marT="9525" marB="0"/>
                </a:tc>
                <a:tc>
                  <a:txBody>
                    <a:bodyPr/>
                    <a:lstStyle/>
                    <a:p>
                      <a:pPr algn="l" fontAlgn="t"/>
                      <a:r>
                        <a:rPr lang="en-US" sz="700" b="0" i="0" u="none" strike="noStrike" dirty="0">
                          <a:latin typeface="Arial"/>
                        </a:rPr>
                        <a:t>Mushroom and Swiss Steakhouse Burger Value Meal (LTO 08), flame grilled angus beef, tender mushrooms, warm melted swiss cheese, crispy onions, golden corn dusted bun, served with fries and a drink</a:t>
                      </a:r>
                    </a:p>
                  </a:txBody>
                  <a:tcPr marL="9525" marR="9525" marT="9525" marB="0"/>
                </a:tc>
              </a:tr>
              <a:tr h="365462">
                <a:tc>
                  <a:txBody>
                    <a:bodyPr/>
                    <a:lstStyle/>
                    <a:p>
                      <a:pPr algn="l" fontAlgn="t"/>
                      <a:r>
                        <a:rPr lang="en-US" sz="800" b="0" i="0" u="none" strike="noStrike" dirty="0">
                          <a:latin typeface="Arial"/>
                        </a:rPr>
                        <a:t>Hardees</a:t>
                      </a:r>
                    </a:p>
                  </a:txBody>
                  <a:tcPr marL="9525" marR="9525" marT="9525" marB="0"/>
                </a:tc>
                <a:tc>
                  <a:txBody>
                    <a:bodyPr/>
                    <a:lstStyle/>
                    <a:p>
                      <a:pPr algn="l" fontAlgn="t"/>
                      <a:r>
                        <a:rPr lang="en-US" sz="800" b="0" i="0" u="none" strike="noStrike" dirty="0">
                          <a:latin typeface="Arial"/>
                        </a:rPr>
                        <a:t>Mushroom and Swiss Turkey Burger Combo</a:t>
                      </a:r>
                    </a:p>
                  </a:txBody>
                  <a:tcPr marL="9525" marR="9525" marT="9525" marB="0"/>
                </a:tc>
                <a:tc>
                  <a:txBody>
                    <a:bodyPr/>
                    <a:lstStyle/>
                    <a:p>
                      <a:pPr algn="l" fontAlgn="t"/>
                      <a:r>
                        <a:rPr lang="en-US" sz="700" b="0" i="0" u="none" strike="noStrike" dirty="0">
                          <a:latin typeface="Arial"/>
                        </a:rPr>
                        <a:t>Mushroom and Swiss Turkey Burger Combo, charbroiled turkey burger, mushroom sauce and two slices of melted Swiss cheese, served with fries and a medium drink.</a:t>
                      </a:r>
                    </a:p>
                  </a:txBody>
                  <a:tcPr marL="9525" marR="9525" marT="9525" marB="0"/>
                </a:tc>
              </a:tr>
              <a:tr h="365462">
                <a:tc>
                  <a:txBody>
                    <a:bodyPr/>
                    <a:lstStyle/>
                    <a:p>
                      <a:pPr algn="l" fontAlgn="t"/>
                      <a:r>
                        <a:rPr lang="en-US" sz="800" b="0" i="0" u="none" strike="noStrike" dirty="0">
                          <a:latin typeface="Arial"/>
                        </a:rPr>
                        <a:t>Champps Americana</a:t>
                      </a:r>
                    </a:p>
                  </a:txBody>
                  <a:tcPr marL="9525" marR="9525" marT="9525" marB="0"/>
                </a:tc>
                <a:tc>
                  <a:txBody>
                    <a:bodyPr/>
                    <a:lstStyle/>
                    <a:p>
                      <a:pPr algn="l" fontAlgn="t"/>
                      <a:r>
                        <a:rPr lang="en-US" sz="800" b="0" i="0" u="none" strike="noStrike" dirty="0">
                          <a:latin typeface="Arial"/>
                        </a:rPr>
                        <a:t>Mushroom Burger</a:t>
                      </a:r>
                    </a:p>
                  </a:txBody>
                  <a:tcPr marL="9525" marR="9525" marT="9525" marB="0"/>
                </a:tc>
                <a:tc>
                  <a:txBody>
                    <a:bodyPr/>
                    <a:lstStyle/>
                    <a:p>
                      <a:pPr algn="l" fontAlgn="t"/>
                      <a:r>
                        <a:rPr lang="en-US" sz="700" b="0" i="0" u="none" strike="noStrike" dirty="0">
                          <a:latin typeface="Arial"/>
                        </a:rPr>
                        <a:t>Mushroom Burger, Cheeseburger finished with </a:t>
                      </a:r>
                      <a:r>
                        <a:rPr lang="en-US" sz="700" b="0" i="0" u="none" strike="noStrike" dirty="0" smtClean="0">
                          <a:latin typeface="Arial"/>
                        </a:rPr>
                        <a:t>sautéed </a:t>
                      </a:r>
                      <a:r>
                        <a:rPr lang="en-US" sz="700" b="0" i="0" u="none" strike="noStrike" dirty="0">
                          <a:latin typeface="Arial"/>
                        </a:rPr>
                        <a:t>mushrooms. Served with Champps waffle fries. Onion rings can be substituted for an additional $1.00. Avocado or bacon strips add $1.00</a:t>
                      </a:r>
                    </a:p>
                  </a:txBody>
                  <a:tcPr marL="9525" marR="9525" marT="9525" marB="0"/>
                </a:tc>
              </a:tr>
              <a:tr h="365462">
                <a:tc>
                  <a:txBody>
                    <a:bodyPr/>
                    <a:lstStyle/>
                    <a:p>
                      <a:pPr algn="l" fontAlgn="t"/>
                      <a:r>
                        <a:rPr lang="en-US" sz="800" b="0" i="0" u="none" strike="noStrike" dirty="0">
                          <a:latin typeface="Arial"/>
                        </a:rPr>
                        <a:t>Cheddars Casual Café</a:t>
                      </a:r>
                    </a:p>
                  </a:txBody>
                  <a:tcPr marL="9525" marR="9525" marT="9525" marB="0"/>
                </a:tc>
                <a:tc>
                  <a:txBody>
                    <a:bodyPr/>
                    <a:lstStyle/>
                    <a:p>
                      <a:pPr algn="l" fontAlgn="t"/>
                      <a:r>
                        <a:rPr lang="en-US" sz="800" b="0" i="0" u="none" strike="noStrike" dirty="0">
                          <a:latin typeface="Arial"/>
                        </a:rPr>
                        <a:t>Mushroom Burger</a:t>
                      </a:r>
                    </a:p>
                  </a:txBody>
                  <a:tcPr marL="9525" marR="9525" marT="9525" marB="0"/>
                </a:tc>
                <a:tc>
                  <a:txBody>
                    <a:bodyPr/>
                    <a:lstStyle/>
                    <a:p>
                      <a:pPr algn="l" fontAlgn="t"/>
                      <a:r>
                        <a:rPr lang="en-US" sz="700" b="0" i="0" u="none" strike="noStrike" dirty="0">
                          <a:latin typeface="Arial"/>
                        </a:rPr>
                        <a:t>Burger with fresh mushrooms </a:t>
                      </a:r>
                      <a:r>
                        <a:rPr lang="en-US" sz="700" b="0" i="0" u="none" strike="noStrike" dirty="0" smtClean="0">
                          <a:latin typeface="Arial"/>
                        </a:rPr>
                        <a:t>sautéed </a:t>
                      </a:r>
                      <a:r>
                        <a:rPr lang="en-US" sz="700" b="0" i="0" u="none" strike="noStrike" dirty="0">
                          <a:latin typeface="Arial"/>
                        </a:rPr>
                        <a:t>in wine sauce, lettuce, tomato mayo and melted cheese. Choice of French Fries, Cole Slaw, or Onion Straws for an additional $1.39</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“Patty Melts</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441113286"/>
              </p:ext>
            </p:extLst>
          </p:nvPr>
        </p:nvGraphicFramePr>
        <p:xfrm>
          <a:off x="1268820" y="1805804"/>
          <a:ext cx="7223760" cy="4027838"/>
        </p:xfrm>
        <a:graphic>
          <a:graphicData uri="http://schemas.openxmlformats.org/drawingml/2006/table">
            <a:tbl>
              <a:tblPr firstRow="1" lastRow="1" bandRow="1">
                <a:tableStyleId>{7DF18680-E054-41AD-8BC1-D1AEF772440D}</a:tableStyleId>
              </a:tblPr>
              <a:tblGrid>
                <a:gridCol w="1097280"/>
                <a:gridCol w="1097280"/>
                <a:gridCol w="502920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800" b="0" i="0" u="none" strike="noStrike" dirty="0">
                          <a:latin typeface="Arial"/>
                        </a:rPr>
                        <a:t>Bakers Square</a:t>
                      </a:r>
                    </a:p>
                  </a:txBody>
                  <a:tcPr marL="9525" marR="9525" marT="9525" marB="0"/>
                </a:tc>
                <a:tc>
                  <a:txBody>
                    <a:bodyPr/>
                    <a:lstStyle/>
                    <a:p>
                      <a:pPr algn="l" fontAlgn="t"/>
                      <a:r>
                        <a:rPr lang="en-US" sz="800" b="0" i="0" u="none" strike="noStrike" dirty="0">
                          <a:latin typeface="Arial"/>
                        </a:rPr>
                        <a:t>Patty Melt</a:t>
                      </a:r>
                    </a:p>
                  </a:txBody>
                  <a:tcPr marL="9525" marR="9525" marT="9525" marB="0"/>
                </a:tc>
                <a:tc>
                  <a:txBody>
                    <a:bodyPr/>
                    <a:lstStyle/>
                    <a:p>
                      <a:pPr algn="l" fontAlgn="t"/>
                      <a:r>
                        <a:rPr lang="en-US" sz="700" b="0" i="0" u="none" strike="noStrike" dirty="0">
                          <a:latin typeface="Arial"/>
                        </a:rPr>
                        <a:t>Our 100 percent all beef burger, topped with American cheese and </a:t>
                      </a:r>
                      <a:r>
                        <a:rPr lang="en-US" sz="700" b="0" i="0" u="none" strike="noStrike" dirty="0" smtClean="0">
                          <a:latin typeface="Arial"/>
                        </a:rPr>
                        <a:t>sautéed </a:t>
                      </a:r>
                      <a:r>
                        <a:rPr lang="en-US" sz="700" b="0" i="0" u="none" strike="noStrike" dirty="0">
                          <a:latin typeface="Arial"/>
                        </a:rPr>
                        <a:t>onions on grilled rye bread. Served with a choice of seasoned French fries or fresh fruit or creamy cole slaw Substitute a cup of soup, garden salad or onion rings for $0.99</a:t>
                      </a:r>
                    </a:p>
                  </a:txBody>
                  <a:tcPr marL="9525" marR="9525" marT="9525" marB="0"/>
                </a:tc>
              </a:tr>
              <a:tr h="365462">
                <a:tc>
                  <a:txBody>
                    <a:bodyPr/>
                    <a:lstStyle/>
                    <a:p>
                      <a:pPr algn="l" fontAlgn="t"/>
                      <a:r>
                        <a:rPr lang="en-US" sz="800" b="0" i="0" u="none" strike="noStrike" dirty="0">
                          <a:latin typeface="Arial"/>
                        </a:rPr>
                        <a:t>Champps Americana</a:t>
                      </a:r>
                    </a:p>
                  </a:txBody>
                  <a:tcPr marL="9525" marR="9525" marT="9525" marB="0"/>
                </a:tc>
                <a:tc>
                  <a:txBody>
                    <a:bodyPr/>
                    <a:lstStyle/>
                    <a:p>
                      <a:pPr algn="l" fontAlgn="t"/>
                      <a:r>
                        <a:rPr lang="en-US" sz="800" b="0" i="0" u="none" strike="noStrike" dirty="0">
                          <a:latin typeface="Arial"/>
                        </a:rPr>
                        <a:t>Patty Melt</a:t>
                      </a:r>
                    </a:p>
                  </a:txBody>
                  <a:tcPr marL="9525" marR="9525" marT="9525" marB="0"/>
                </a:tc>
                <a:tc>
                  <a:txBody>
                    <a:bodyPr/>
                    <a:lstStyle/>
                    <a:p>
                      <a:pPr algn="l" fontAlgn="t"/>
                      <a:r>
                        <a:rPr lang="en-US" sz="700" b="0" i="0" u="none" strike="noStrike" dirty="0">
                          <a:latin typeface="Arial"/>
                        </a:rPr>
                        <a:t>Patty melt served on dark Russian rye bread with </a:t>
                      </a:r>
                      <a:r>
                        <a:rPr lang="en-US" sz="700" b="0" i="0" u="none" strike="noStrike" dirty="0" smtClean="0">
                          <a:latin typeface="Arial"/>
                        </a:rPr>
                        <a:t>sautéed </a:t>
                      </a:r>
                      <a:r>
                        <a:rPr lang="en-US" sz="700" b="0" i="0" u="none" strike="noStrike" dirty="0">
                          <a:latin typeface="Arial"/>
                        </a:rPr>
                        <a:t>onions, Swiss and American cheeses. Served with Champps waffle fries. Onion rings can be substituted for an additional $1.00. Avocado or bacon strips add $1.00</a:t>
                      </a:r>
                    </a:p>
                  </a:txBody>
                  <a:tcPr marL="9525" marR="9525" marT="9525" marB="0"/>
                </a:tc>
              </a:tr>
              <a:tr h="365462">
                <a:tc>
                  <a:txBody>
                    <a:bodyPr/>
                    <a:lstStyle/>
                    <a:p>
                      <a:pPr algn="l" fontAlgn="t"/>
                      <a:r>
                        <a:rPr lang="en-US" sz="800" b="0" i="0" u="none" strike="noStrike" dirty="0">
                          <a:latin typeface="Arial"/>
                        </a:rPr>
                        <a:t>Country Kitchen</a:t>
                      </a:r>
                    </a:p>
                  </a:txBody>
                  <a:tcPr marL="9525" marR="9525" marT="9525" marB="0"/>
                </a:tc>
                <a:tc>
                  <a:txBody>
                    <a:bodyPr/>
                    <a:lstStyle/>
                    <a:p>
                      <a:pPr algn="l" fontAlgn="t"/>
                      <a:r>
                        <a:rPr lang="en-US" sz="800" b="0" i="0" u="none" strike="noStrike" dirty="0">
                          <a:latin typeface="Arial"/>
                        </a:rPr>
                        <a:t>Patty Melt</a:t>
                      </a:r>
                    </a:p>
                  </a:txBody>
                  <a:tcPr marL="9525" marR="9525" marT="9525" marB="0"/>
                </a:tc>
                <a:tc>
                  <a:txBody>
                    <a:bodyPr/>
                    <a:lstStyle/>
                    <a:p>
                      <a:pPr algn="l" fontAlgn="t"/>
                      <a:r>
                        <a:rPr lang="en-US" sz="700" b="0" i="0" u="none" strike="noStrike" dirty="0">
                          <a:latin typeface="Arial"/>
                        </a:rPr>
                        <a:t>Patty Melt thick juicy patty smothered with Swiss cheese, </a:t>
                      </a:r>
                      <a:r>
                        <a:rPr lang="en-US" sz="700" b="0" i="0" u="none" strike="noStrike" dirty="0" smtClean="0">
                          <a:latin typeface="Arial"/>
                        </a:rPr>
                        <a:t>sautéed </a:t>
                      </a:r>
                      <a:r>
                        <a:rPr lang="en-US" sz="700" b="0" i="0" u="none" strike="noStrike" dirty="0">
                          <a:latin typeface="Arial"/>
                        </a:rPr>
                        <a:t>onions, on grilled parmessan garlic marbled rye bread with pickles, with garden salad, cup of soup or brew city fries</a:t>
                      </a:r>
                    </a:p>
                  </a:txBody>
                  <a:tcPr marL="9525" marR="9525" marT="9525" marB="0"/>
                </a:tc>
              </a:tr>
              <a:tr h="365462">
                <a:tc>
                  <a:txBody>
                    <a:bodyPr/>
                    <a:lstStyle/>
                    <a:p>
                      <a:pPr algn="l" fontAlgn="t"/>
                      <a:r>
                        <a:rPr lang="en-US" sz="800" b="0" i="0" u="none" strike="noStrike" dirty="0">
                          <a:latin typeface="Arial"/>
                        </a:rPr>
                        <a:t>Frischs Big Boy</a:t>
                      </a:r>
                    </a:p>
                  </a:txBody>
                  <a:tcPr marL="9525" marR="9525" marT="9525" marB="0"/>
                </a:tc>
                <a:tc>
                  <a:txBody>
                    <a:bodyPr/>
                    <a:lstStyle/>
                    <a:p>
                      <a:pPr algn="l" fontAlgn="t"/>
                      <a:r>
                        <a:rPr lang="en-US" sz="800" b="0" i="0" u="none" strike="noStrike" dirty="0">
                          <a:latin typeface="Arial"/>
                        </a:rPr>
                        <a:t>Patty Melt</a:t>
                      </a:r>
                    </a:p>
                  </a:txBody>
                  <a:tcPr marL="9525" marR="9525" marT="9525" marB="0"/>
                </a:tc>
                <a:tc>
                  <a:txBody>
                    <a:bodyPr/>
                    <a:lstStyle/>
                    <a:p>
                      <a:pPr algn="l" fontAlgn="t"/>
                      <a:r>
                        <a:rPr lang="en-US" sz="700" b="0" i="0" u="none" strike="noStrike" dirty="0">
                          <a:latin typeface="Arial"/>
                        </a:rPr>
                        <a:t>Sandwich with platter is $5.55. Platters include french fries &amp; cole slaw</a:t>
                      </a:r>
                    </a:p>
                  </a:txBody>
                  <a:tcPr marL="9525" marR="9525" marT="9525" marB="0"/>
                </a:tc>
              </a:tr>
              <a:tr h="365462">
                <a:tc>
                  <a:txBody>
                    <a:bodyPr/>
                    <a:lstStyle/>
                    <a:p>
                      <a:pPr algn="l" fontAlgn="t"/>
                      <a:r>
                        <a:rPr lang="en-US" sz="800" b="0" i="0" u="none" strike="noStrike" dirty="0">
                          <a:latin typeface="Arial"/>
                        </a:rPr>
                        <a:t>Hofs Hut Restaurant &amp; Bakery</a:t>
                      </a:r>
                    </a:p>
                  </a:txBody>
                  <a:tcPr marL="9525" marR="9525" marT="9525" marB="0"/>
                </a:tc>
                <a:tc>
                  <a:txBody>
                    <a:bodyPr/>
                    <a:lstStyle/>
                    <a:p>
                      <a:pPr algn="l" fontAlgn="t"/>
                      <a:r>
                        <a:rPr lang="en-US" sz="800" b="0" i="0" u="none" strike="noStrike" dirty="0">
                          <a:latin typeface="Arial"/>
                        </a:rPr>
                        <a:t>Patty Melt</a:t>
                      </a:r>
                    </a:p>
                  </a:txBody>
                  <a:tcPr marL="9525" marR="9525" marT="9525" marB="0"/>
                </a:tc>
                <a:tc>
                  <a:txBody>
                    <a:bodyPr/>
                    <a:lstStyle/>
                    <a:p>
                      <a:pPr algn="l" fontAlgn="t"/>
                      <a:r>
                        <a:rPr lang="en-US" sz="700" b="0" i="0" u="none" strike="noStrike" dirty="0">
                          <a:latin typeface="Arial"/>
                        </a:rPr>
                        <a:t>Half pound burger, melt your favorite cheese on top and serve it all up on grilled rye. Great with grilled onions.  Served with french fries, onion rings, cole slaw, Asian noodle salad or fresh fruit. Soup or salad $1.69 more</a:t>
                      </a:r>
                    </a:p>
                  </a:txBody>
                  <a:tcPr marL="9525" marR="9525" marT="9525" marB="0"/>
                </a:tc>
              </a:tr>
              <a:tr h="365462">
                <a:tc>
                  <a:txBody>
                    <a:bodyPr/>
                    <a:lstStyle/>
                    <a:p>
                      <a:pPr algn="l" fontAlgn="t"/>
                      <a:r>
                        <a:rPr lang="en-US" sz="800" b="0" i="0" u="none" strike="noStrike" dirty="0">
                          <a:latin typeface="Arial"/>
                        </a:rPr>
                        <a:t>Huddle House</a:t>
                      </a:r>
                    </a:p>
                  </a:txBody>
                  <a:tcPr marL="9525" marR="9525" marT="9525" marB="0"/>
                </a:tc>
                <a:tc>
                  <a:txBody>
                    <a:bodyPr/>
                    <a:lstStyle/>
                    <a:p>
                      <a:pPr algn="l" fontAlgn="t"/>
                      <a:r>
                        <a:rPr lang="en-US" sz="800" b="0" i="0" u="none" strike="noStrike" dirty="0">
                          <a:latin typeface="Arial"/>
                        </a:rPr>
                        <a:t>Patty Melt</a:t>
                      </a:r>
                    </a:p>
                  </a:txBody>
                  <a:tcPr marL="9525" marR="9525" marT="9525" marB="0"/>
                </a:tc>
                <a:tc>
                  <a:txBody>
                    <a:bodyPr/>
                    <a:lstStyle/>
                    <a:p>
                      <a:pPr algn="l" fontAlgn="t"/>
                      <a:r>
                        <a:rPr lang="en-US" sz="700" b="0" i="0" u="none" strike="noStrike" dirty="0">
                          <a:latin typeface="Arial"/>
                        </a:rPr>
                        <a:t>Patty Melt.  All sandwiches served with choice of french fries, sweet potato fries or hash browns.  Replace french fries with onion rings for .69.  Double your fries or hash browns for .69.</a:t>
                      </a:r>
                    </a:p>
                  </a:txBody>
                  <a:tcPr marL="9525" marR="9525" marT="9525" marB="0"/>
                </a:tc>
              </a:tr>
              <a:tr h="365462">
                <a:tc>
                  <a:txBody>
                    <a:bodyPr/>
                    <a:lstStyle/>
                    <a:p>
                      <a:pPr algn="l" fontAlgn="t"/>
                      <a:r>
                        <a:rPr lang="en-US" sz="800" b="0" i="0" u="none" strike="noStrike" dirty="0">
                          <a:latin typeface="Arial"/>
                        </a:rPr>
                        <a:t>IHOP</a:t>
                      </a:r>
                    </a:p>
                  </a:txBody>
                  <a:tcPr marL="9525" marR="9525" marT="9525" marB="0"/>
                </a:tc>
                <a:tc>
                  <a:txBody>
                    <a:bodyPr/>
                    <a:lstStyle/>
                    <a:p>
                      <a:pPr algn="l" fontAlgn="t"/>
                      <a:r>
                        <a:rPr lang="en-US" sz="800" b="0" i="0" u="none" strike="noStrike" dirty="0">
                          <a:latin typeface="Arial"/>
                        </a:rPr>
                        <a:t>Patty Melt</a:t>
                      </a:r>
                    </a:p>
                  </a:txBody>
                  <a:tcPr marL="9525" marR="9525" marT="9525" marB="0"/>
                </a:tc>
                <a:tc>
                  <a:txBody>
                    <a:bodyPr/>
                    <a:lstStyle/>
                    <a:p>
                      <a:pPr algn="l" fontAlgn="t"/>
                      <a:r>
                        <a:rPr lang="en-US" sz="700" b="0" i="0" u="none" strike="noStrike" dirty="0">
                          <a:latin typeface="Arial"/>
                        </a:rPr>
                        <a:t>Patty Melt, Thick burger smothered with </a:t>
                      </a:r>
                      <a:r>
                        <a:rPr lang="en-US" sz="700" b="0" i="0" u="none" strike="noStrike" dirty="0" smtClean="0">
                          <a:latin typeface="Arial"/>
                        </a:rPr>
                        <a:t>sautéed </a:t>
                      </a:r>
                      <a:r>
                        <a:rPr lang="en-US" sz="700" b="0" i="0" u="none" strike="noStrike" dirty="0">
                          <a:latin typeface="Arial"/>
                        </a:rPr>
                        <a:t>onions and American cheese on grilled rye bread. Choice of Fries, Onion Rings, Soup, or Salad</a:t>
                      </a:r>
                    </a:p>
                  </a:txBody>
                  <a:tcPr marL="9525" marR="9525" marT="9525" marB="0"/>
                </a:tc>
              </a:tr>
              <a:tr h="365462">
                <a:tc>
                  <a:txBody>
                    <a:bodyPr/>
                    <a:lstStyle/>
                    <a:p>
                      <a:pPr algn="l" fontAlgn="t"/>
                      <a:r>
                        <a:rPr lang="en-US" sz="800" b="0" i="0" u="none" strike="noStrike" dirty="0">
                          <a:latin typeface="Arial"/>
                        </a:rPr>
                        <a:t>JBs Family Restaurants</a:t>
                      </a:r>
                    </a:p>
                  </a:txBody>
                  <a:tcPr marL="9525" marR="9525" marT="9525" marB="0"/>
                </a:tc>
                <a:tc>
                  <a:txBody>
                    <a:bodyPr/>
                    <a:lstStyle/>
                    <a:p>
                      <a:pPr algn="l" fontAlgn="t"/>
                      <a:r>
                        <a:rPr lang="en-US" sz="800" b="0" i="0" u="none" strike="noStrike" dirty="0">
                          <a:latin typeface="Arial"/>
                        </a:rPr>
                        <a:t>Patty Melt</a:t>
                      </a:r>
                    </a:p>
                  </a:txBody>
                  <a:tcPr marL="9525" marR="9525" marT="9525" marB="0"/>
                </a:tc>
                <a:tc>
                  <a:txBody>
                    <a:bodyPr/>
                    <a:lstStyle/>
                    <a:p>
                      <a:pPr algn="l" fontAlgn="t"/>
                      <a:r>
                        <a:rPr lang="en-US" sz="700" b="0" i="0" u="none" strike="noStrike" dirty="0">
                          <a:latin typeface="Arial"/>
                        </a:rPr>
                        <a:t>One third lb. Hamburger patty topped w/ melted Swiss or American Cheese &amp; </a:t>
                      </a:r>
                      <a:r>
                        <a:rPr lang="en-US" sz="700" b="0" i="0" u="none" strike="noStrike" dirty="0" smtClean="0">
                          <a:latin typeface="Arial"/>
                        </a:rPr>
                        <a:t>sautéed </a:t>
                      </a:r>
                      <a:r>
                        <a:rPr lang="en-US" sz="700" b="0" i="0" u="none" strike="noStrike" dirty="0">
                          <a:latin typeface="Arial"/>
                        </a:rPr>
                        <a:t>onions.  Served on grilled rye bread.  Served with fries or coleslaw</a:t>
                      </a:r>
                    </a:p>
                  </a:txBody>
                  <a:tcPr marL="9525" marR="9525" marT="9525" marB="0"/>
                </a:tc>
              </a:tr>
              <a:tr h="365462">
                <a:tc>
                  <a:txBody>
                    <a:bodyPr/>
                    <a:lstStyle/>
                    <a:p>
                      <a:pPr algn="l" fontAlgn="t"/>
                      <a:r>
                        <a:rPr lang="en-US" sz="800" b="0" i="0" u="none" strike="noStrike" dirty="0">
                          <a:latin typeface="Arial"/>
                        </a:rPr>
                        <a:t>Jerrys Famous Deli</a:t>
                      </a:r>
                    </a:p>
                  </a:txBody>
                  <a:tcPr marL="9525" marR="9525" marT="9525" marB="0"/>
                </a:tc>
                <a:tc>
                  <a:txBody>
                    <a:bodyPr/>
                    <a:lstStyle/>
                    <a:p>
                      <a:pPr algn="l" fontAlgn="t"/>
                      <a:r>
                        <a:rPr lang="en-US" sz="800" b="0" i="0" u="none" strike="noStrike" dirty="0">
                          <a:latin typeface="Arial"/>
                        </a:rPr>
                        <a:t>Patty Melt</a:t>
                      </a:r>
                    </a:p>
                  </a:txBody>
                  <a:tcPr marL="9525" marR="9525" marT="9525" marB="0"/>
                </a:tc>
                <a:tc>
                  <a:txBody>
                    <a:bodyPr/>
                    <a:lstStyle/>
                    <a:p>
                      <a:pPr algn="l" fontAlgn="t"/>
                      <a:r>
                        <a:rPr lang="en-US" sz="700" b="0" i="0" u="none" strike="noStrike" dirty="0">
                          <a:latin typeface="Arial"/>
                        </a:rPr>
                        <a:t>Patty Melt. Hamburger patty with grilled onions topped with cheddar, Swiss or American cheese on grilled rye or sourdough with baked beans or fries or onion rings and cole slaw (grilled </a:t>
                      </a:r>
                      <a:r>
                        <a:rPr lang="en-US" sz="700" b="0" i="0" u="none" strike="noStrike" dirty="0" smtClean="0">
                          <a:latin typeface="Arial"/>
                        </a:rPr>
                        <a:t>Ortega </a:t>
                      </a:r>
                      <a:r>
                        <a:rPr lang="en-US" sz="700" b="0" i="0" u="none" strike="noStrike" dirty="0">
                          <a:latin typeface="Arial"/>
                        </a:rPr>
                        <a:t>chili add $0.95)</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“Pepper Jack</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Burgers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nvGraphicFramePr>
        <p:xfrm>
          <a:off x="1268820" y="1805804"/>
          <a:ext cx="7223760" cy="4037661"/>
        </p:xfrm>
        <a:graphic>
          <a:graphicData uri="http://schemas.openxmlformats.org/drawingml/2006/table">
            <a:tbl>
              <a:tblPr firstRow="1" lastRow="1" bandRow="1">
                <a:tableStyleId>{7DF18680-E054-41AD-8BC1-D1AEF772440D}</a:tableStyleId>
              </a:tblPr>
              <a:tblGrid>
                <a:gridCol w="1097280"/>
                <a:gridCol w="1097280"/>
                <a:gridCol w="502920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800" b="0" i="0" u="none" strike="noStrike" dirty="0">
                          <a:latin typeface="Arial"/>
                        </a:rPr>
                        <a:t>Yard House</a:t>
                      </a:r>
                    </a:p>
                  </a:txBody>
                  <a:tcPr marL="9525" marR="9525" marT="9525" marB="0"/>
                </a:tc>
                <a:tc>
                  <a:txBody>
                    <a:bodyPr/>
                    <a:lstStyle/>
                    <a:p>
                      <a:pPr algn="l" fontAlgn="t"/>
                      <a:r>
                        <a:rPr lang="en-US" sz="800" b="0" i="0" u="none" strike="noStrike" dirty="0">
                          <a:latin typeface="Arial"/>
                        </a:rPr>
                        <a:t>Pepper Crusted Gorgonzola Burger</a:t>
                      </a:r>
                    </a:p>
                  </a:txBody>
                  <a:tcPr marL="9525" marR="9525" marT="9525" marB="0"/>
                </a:tc>
                <a:tc>
                  <a:txBody>
                    <a:bodyPr/>
                    <a:lstStyle/>
                    <a:p>
                      <a:pPr algn="l" fontAlgn="t"/>
                      <a:r>
                        <a:rPr lang="en-US" sz="700" b="0" i="0" u="none" strike="noStrike" dirty="0">
                          <a:latin typeface="Arial"/>
                        </a:rPr>
                        <a:t>Pepper Crusted Gorgonzola Burger with marsala </a:t>
                      </a:r>
                      <a:r>
                        <a:rPr lang="en-US" sz="700" b="0" i="0" u="none" strike="noStrike" dirty="0" smtClean="0">
                          <a:latin typeface="Arial"/>
                        </a:rPr>
                        <a:t>sautéed </a:t>
                      </a:r>
                      <a:r>
                        <a:rPr lang="en-US" sz="700" b="0" i="0" u="none" strike="noStrike" dirty="0">
                          <a:latin typeface="Arial"/>
                        </a:rPr>
                        <a:t>crimini mushrooms, caramelized onion and baby spinach on potato bun with fries</a:t>
                      </a:r>
                    </a:p>
                  </a:txBody>
                  <a:tcPr marL="9525" marR="9525" marT="9525" marB="0"/>
                </a:tc>
              </a:tr>
              <a:tr h="365462">
                <a:tc>
                  <a:txBody>
                    <a:bodyPr/>
                    <a:lstStyle/>
                    <a:p>
                      <a:pPr algn="l" fontAlgn="t"/>
                      <a:r>
                        <a:rPr lang="en-US" sz="800" b="0" i="0" u="none" strike="noStrike" dirty="0">
                          <a:latin typeface="Arial"/>
                        </a:rPr>
                        <a:t>Marie Callenders</a:t>
                      </a:r>
                    </a:p>
                  </a:txBody>
                  <a:tcPr marL="9525" marR="9525" marT="9525" marB="0"/>
                </a:tc>
                <a:tc>
                  <a:txBody>
                    <a:bodyPr/>
                    <a:lstStyle/>
                    <a:p>
                      <a:pPr algn="l" fontAlgn="t"/>
                      <a:r>
                        <a:rPr lang="en-US" sz="800" b="0" i="0" u="none" strike="noStrike" dirty="0">
                          <a:latin typeface="Arial"/>
                        </a:rPr>
                        <a:t>Pepper Crusted Gorgonzola Burger Combo (LTO June 10)</a:t>
                      </a:r>
                    </a:p>
                  </a:txBody>
                  <a:tcPr marL="9525" marR="9525" marT="9525" marB="0"/>
                </a:tc>
                <a:tc>
                  <a:txBody>
                    <a:bodyPr/>
                    <a:lstStyle/>
                    <a:p>
                      <a:pPr algn="l" fontAlgn="t"/>
                      <a:r>
                        <a:rPr lang="en-US" sz="700" b="0" i="0" u="none" strike="noStrike" dirty="0">
                          <a:latin typeface="Arial"/>
                        </a:rPr>
                        <a:t>Pepper Crusted Gorgonzola Burger Combo (LTO June 10), served with fries and a slice of pie, lettuce, tomato, gorgonzola</a:t>
                      </a:r>
                    </a:p>
                  </a:txBody>
                  <a:tcPr marL="9525" marR="9525" marT="9525" marB="0"/>
                </a:tc>
              </a:tr>
              <a:tr h="365462">
                <a:tc>
                  <a:txBody>
                    <a:bodyPr/>
                    <a:lstStyle/>
                    <a:p>
                      <a:pPr algn="l" fontAlgn="t"/>
                      <a:r>
                        <a:rPr lang="en-US" sz="800" b="0" i="0" u="none" strike="noStrike" dirty="0">
                          <a:latin typeface="Arial"/>
                        </a:rPr>
                        <a:t>Yard House</a:t>
                      </a:r>
                    </a:p>
                  </a:txBody>
                  <a:tcPr marL="9525" marR="9525" marT="9525" marB="0"/>
                </a:tc>
                <a:tc>
                  <a:txBody>
                    <a:bodyPr/>
                    <a:lstStyle/>
                    <a:p>
                      <a:pPr algn="l" fontAlgn="t"/>
                      <a:r>
                        <a:rPr lang="en-US" sz="800" b="0" i="0" u="none" strike="noStrike" dirty="0">
                          <a:latin typeface="Arial"/>
                        </a:rPr>
                        <a:t>Pepper Jack</a:t>
                      </a:r>
                    </a:p>
                  </a:txBody>
                  <a:tcPr marL="9525" marR="9525" marT="9525" marB="0"/>
                </a:tc>
                <a:tc>
                  <a:txBody>
                    <a:bodyPr/>
                    <a:lstStyle/>
                    <a:p>
                      <a:pPr algn="l" fontAlgn="t"/>
                      <a:r>
                        <a:rPr lang="en-US" sz="700" b="0" i="0" u="none" strike="noStrike" dirty="0">
                          <a:latin typeface="Arial"/>
                        </a:rPr>
                        <a:t>Pepper Jack pepper jack cheese, roasted green chilis and roasted garlic aioli served on potato bun with fries and pickle</a:t>
                      </a:r>
                    </a:p>
                  </a:txBody>
                  <a:tcPr marL="9525" marR="9525" marT="9525" marB="0"/>
                </a:tc>
              </a:tr>
              <a:tr h="365462">
                <a:tc>
                  <a:txBody>
                    <a:bodyPr/>
                    <a:lstStyle/>
                    <a:p>
                      <a:pPr algn="l" fontAlgn="t"/>
                      <a:r>
                        <a:rPr lang="en-US" sz="800" b="0" i="0" u="none" strike="noStrike" dirty="0">
                          <a:latin typeface="Arial"/>
                        </a:rPr>
                        <a:t>Durango Steak House</a:t>
                      </a:r>
                    </a:p>
                  </a:txBody>
                  <a:tcPr marL="9525" marR="9525" marT="9525" marB="0"/>
                </a:tc>
                <a:tc>
                  <a:txBody>
                    <a:bodyPr/>
                    <a:lstStyle/>
                    <a:p>
                      <a:pPr algn="l" fontAlgn="t"/>
                      <a:r>
                        <a:rPr lang="en-US" sz="800" b="0" i="0" u="none" strike="noStrike" dirty="0">
                          <a:latin typeface="Arial"/>
                        </a:rPr>
                        <a:t>Pepper Jack Cheeseburger</a:t>
                      </a:r>
                    </a:p>
                  </a:txBody>
                  <a:tcPr marL="9525" marR="9525" marT="9525" marB="0"/>
                </a:tc>
                <a:tc>
                  <a:txBody>
                    <a:bodyPr/>
                    <a:lstStyle/>
                    <a:p>
                      <a:pPr algn="l" fontAlgn="t"/>
                      <a:r>
                        <a:rPr lang="en-US" sz="700" b="0" i="0" u="none" strike="noStrike" dirty="0">
                          <a:latin typeface="Arial"/>
                        </a:rPr>
                        <a:t>Pepper Jack Cheeseburger, crispy bacon and melted pepper jack cheese, served with seasoned fries, lettuce, onion, tomato, and a big fat pickle</a:t>
                      </a:r>
                    </a:p>
                  </a:txBody>
                  <a:tcPr marL="9525" marR="9525" marT="9525" marB="0"/>
                </a:tc>
              </a:tr>
              <a:tr h="365462">
                <a:tc>
                  <a:txBody>
                    <a:bodyPr/>
                    <a:lstStyle/>
                    <a:p>
                      <a:pPr algn="l" fontAlgn="t"/>
                      <a:r>
                        <a:rPr lang="en-US" sz="800" b="0" i="0" u="none" strike="noStrike" dirty="0">
                          <a:latin typeface="Arial"/>
                        </a:rPr>
                        <a:t>Red Robin</a:t>
                      </a:r>
                    </a:p>
                  </a:txBody>
                  <a:tcPr marL="9525" marR="9525" marT="9525" marB="0"/>
                </a:tc>
                <a:tc>
                  <a:txBody>
                    <a:bodyPr/>
                    <a:lstStyle/>
                    <a:p>
                      <a:pPr algn="l" fontAlgn="t"/>
                      <a:r>
                        <a:rPr lang="en-US" sz="800" b="0" i="0" u="none" strike="noStrike" dirty="0">
                          <a:latin typeface="Arial"/>
                        </a:rPr>
                        <a:t>Peppercorn Burger with A-1</a:t>
                      </a:r>
                    </a:p>
                  </a:txBody>
                  <a:tcPr marL="9525" marR="9525" marT="9525" marB="0"/>
                </a:tc>
                <a:tc>
                  <a:txBody>
                    <a:bodyPr/>
                    <a:lstStyle/>
                    <a:p>
                      <a:pPr algn="l" fontAlgn="t"/>
                      <a:r>
                        <a:rPr lang="en-US" sz="700" b="0" i="0" u="none" strike="noStrike" dirty="0">
                          <a:latin typeface="Arial"/>
                        </a:rPr>
                        <a:t>Burger topped with sizzling bacon, A-1 peppercorn spread, Pepper-Jack cheese &amp; onion straws sitting on fresh red onion &amp; tomato slices in an onion bun.  Served with our World-Famous Steak Fries</a:t>
                      </a:r>
                    </a:p>
                  </a:txBody>
                  <a:tcPr marL="9525" marR="9525" marT="9525" marB="0"/>
                </a:tc>
              </a:tr>
              <a:tr h="365462">
                <a:tc>
                  <a:txBody>
                    <a:bodyPr/>
                    <a:lstStyle/>
                    <a:p>
                      <a:pPr algn="l" fontAlgn="t"/>
                      <a:r>
                        <a:rPr lang="en-US" sz="800" b="0" i="0" u="none" strike="noStrike" dirty="0">
                          <a:latin typeface="Arial"/>
                        </a:rPr>
                        <a:t>Jocks and Jills Sports Grill</a:t>
                      </a:r>
                    </a:p>
                  </a:txBody>
                  <a:tcPr marL="9525" marR="9525" marT="9525" marB="0"/>
                </a:tc>
                <a:tc>
                  <a:txBody>
                    <a:bodyPr/>
                    <a:lstStyle/>
                    <a:p>
                      <a:pPr algn="l" fontAlgn="t"/>
                      <a:r>
                        <a:rPr lang="en-US" sz="800" b="0" i="0" u="none" strike="noStrike" dirty="0">
                          <a:latin typeface="Arial"/>
                        </a:rPr>
                        <a:t>Pepperjack Bacon Burger</a:t>
                      </a:r>
                    </a:p>
                  </a:txBody>
                  <a:tcPr marL="9525" marR="9525" marT="9525" marB="0"/>
                </a:tc>
                <a:tc>
                  <a:txBody>
                    <a:bodyPr/>
                    <a:lstStyle/>
                    <a:p>
                      <a:pPr algn="l" fontAlgn="t"/>
                      <a:r>
                        <a:rPr lang="en-US" sz="700" b="0" i="0" u="none" strike="noStrike" dirty="0">
                          <a:latin typeface="Arial"/>
                        </a:rPr>
                        <a:t>Pepperjack Bacon Burger, grilled and topped with melted pepperjack cheese and smoked bacon strips, served with choice of French fries, pasta salad, cole slaw or homemade potato chips</a:t>
                      </a:r>
                    </a:p>
                  </a:txBody>
                  <a:tcPr marL="9525" marR="9525" marT="9525" marB="0"/>
                </a:tc>
              </a:tr>
              <a:tr h="365462">
                <a:tc>
                  <a:txBody>
                    <a:bodyPr/>
                    <a:lstStyle/>
                    <a:p>
                      <a:pPr algn="l" fontAlgn="t"/>
                      <a:r>
                        <a:rPr lang="en-US" sz="800" b="0" i="0" u="none" strike="noStrike" dirty="0">
                          <a:latin typeface="Arial"/>
                        </a:rPr>
                        <a:t>Champps Americana</a:t>
                      </a:r>
                    </a:p>
                  </a:txBody>
                  <a:tcPr marL="9525" marR="9525" marT="9525" marB="0"/>
                </a:tc>
                <a:tc>
                  <a:txBody>
                    <a:bodyPr/>
                    <a:lstStyle/>
                    <a:p>
                      <a:pPr algn="l" fontAlgn="t"/>
                      <a:r>
                        <a:rPr lang="en-US" sz="800" b="0" i="0" u="none" strike="noStrike" dirty="0">
                          <a:latin typeface="Arial"/>
                        </a:rPr>
                        <a:t>Pepperjack Bacon Stack</a:t>
                      </a:r>
                    </a:p>
                  </a:txBody>
                  <a:tcPr marL="9525" marR="9525" marT="9525" marB="0"/>
                </a:tc>
                <a:tc>
                  <a:txBody>
                    <a:bodyPr/>
                    <a:lstStyle/>
                    <a:p>
                      <a:pPr algn="l" fontAlgn="t"/>
                      <a:r>
                        <a:rPr lang="en-US" sz="700" b="0" i="0" u="none" strike="noStrike" dirty="0">
                          <a:latin typeface="Arial"/>
                        </a:rPr>
                        <a:t>Pepperjack Bacon-Stack Two 8-ounce patties with pepperjack cheese and smoked bacon strips. On a toasted sesame bun with Champps waffle fries smothered in Queso cheese sauce</a:t>
                      </a:r>
                    </a:p>
                  </a:txBody>
                  <a:tcPr marL="9525" marR="9525" marT="9525" marB="0"/>
                </a:tc>
              </a:tr>
              <a:tr h="365462">
                <a:tc>
                  <a:txBody>
                    <a:bodyPr/>
                    <a:lstStyle/>
                    <a:p>
                      <a:pPr algn="l" fontAlgn="t"/>
                      <a:r>
                        <a:rPr lang="en-US" sz="800" b="0" i="0" u="none" strike="noStrike" dirty="0">
                          <a:latin typeface="Arial"/>
                        </a:rPr>
                        <a:t>Logans Roadhouse</a:t>
                      </a:r>
                    </a:p>
                  </a:txBody>
                  <a:tcPr marL="9525" marR="9525" marT="9525" marB="0"/>
                </a:tc>
                <a:tc>
                  <a:txBody>
                    <a:bodyPr/>
                    <a:lstStyle/>
                    <a:p>
                      <a:pPr algn="l" fontAlgn="t"/>
                      <a:r>
                        <a:rPr lang="en-US" sz="800" b="0" i="0" u="none" strike="noStrike" dirty="0">
                          <a:latin typeface="Arial"/>
                        </a:rPr>
                        <a:t>Pepperjack BBQ Burger</a:t>
                      </a:r>
                    </a:p>
                  </a:txBody>
                  <a:tcPr marL="9525" marR="9525" marT="9525" marB="0"/>
                </a:tc>
                <a:tc>
                  <a:txBody>
                    <a:bodyPr/>
                    <a:lstStyle/>
                    <a:p>
                      <a:pPr algn="l" fontAlgn="t"/>
                      <a:r>
                        <a:rPr lang="en-US" sz="700" b="0" i="0" u="none" strike="noStrike" dirty="0">
                          <a:latin typeface="Arial"/>
                        </a:rPr>
                        <a:t>Pepperjack BBQ Burger, slathered with our sweet and smokey bbq sauce and melted pepperjack cheese, then topped with crispy onions Includes homestyle potato chips. With fries add $.99.</a:t>
                      </a:r>
                    </a:p>
                  </a:txBody>
                  <a:tcPr marL="9525" marR="9525" marT="9525" marB="0"/>
                </a:tc>
              </a:tr>
              <a:tr h="365462">
                <a:tc>
                  <a:txBody>
                    <a:bodyPr/>
                    <a:lstStyle/>
                    <a:p>
                      <a:pPr algn="l" fontAlgn="t"/>
                      <a:r>
                        <a:rPr lang="en-US" sz="800" b="0" i="0" u="none" strike="noStrike" dirty="0">
                          <a:latin typeface="Arial"/>
                        </a:rPr>
                        <a:t>Yard House</a:t>
                      </a:r>
                    </a:p>
                  </a:txBody>
                  <a:tcPr marL="9525" marR="9525" marT="9525" marB="0"/>
                </a:tc>
                <a:tc>
                  <a:txBody>
                    <a:bodyPr/>
                    <a:lstStyle/>
                    <a:p>
                      <a:pPr algn="l" fontAlgn="t"/>
                      <a:r>
                        <a:rPr lang="en-US" sz="800" b="0" i="0" u="none" strike="noStrike" dirty="0">
                          <a:latin typeface="Arial"/>
                        </a:rPr>
                        <a:t>Pepper Crusted Gorgonzola Burger</a:t>
                      </a:r>
                    </a:p>
                  </a:txBody>
                  <a:tcPr marL="9525" marR="9525" marT="9525" marB="0"/>
                </a:tc>
                <a:tc>
                  <a:txBody>
                    <a:bodyPr/>
                    <a:lstStyle/>
                    <a:p>
                      <a:pPr algn="l" fontAlgn="t"/>
                      <a:r>
                        <a:rPr lang="en-US" sz="700" b="0" i="0" u="none" strike="noStrike" dirty="0">
                          <a:latin typeface="Arial"/>
                        </a:rPr>
                        <a:t>Pepper Crusted Gorgonzola Burger with marsala </a:t>
                      </a:r>
                      <a:r>
                        <a:rPr lang="en-US" sz="700" b="0" i="0" u="none" strike="noStrike" dirty="0" smtClean="0">
                          <a:latin typeface="Arial"/>
                        </a:rPr>
                        <a:t>sautéed </a:t>
                      </a:r>
                      <a:r>
                        <a:rPr lang="en-US" sz="700" b="0" i="0" u="none" strike="noStrike" dirty="0">
                          <a:latin typeface="Arial"/>
                        </a:rPr>
                        <a:t>crimini mushrooms, caramelized onion and baby spinach on potato bun with fries</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“Philly</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Burgers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942843506"/>
              </p:ext>
            </p:extLst>
          </p:nvPr>
        </p:nvGraphicFramePr>
        <p:xfrm>
          <a:off x="1268820" y="1805804"/>
          <a:ext cx="7223760" cy="4047484"/>
        </p:xfrm>
        <a:graphic>
          <a:graphicData uri="http://schemas.openxmlformats.org/drawingml/2006/table">
            <a:tbl>
              <a:tblPr firstRow="1" lastRow="1" bandRow="1">
                <a:tableStyleId>{7DF18680-E054-41AD-8BC1-D1AEF772440D}</a:tableStyleId>
              </a:tblPr>
              <a:tblGrid>
                <a:gridCol w="1097280"/>
                <a:gridCol w="1097280"/>
                <a:gridCol w="502920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800" b="0" i="0" u="none" strike="noStrike" dirty="0">
                          <a:latin typeface="Arial"/>
                        </a:rPr>
                        <a:t>Teds Montana Grill</a:t>
                      </a:r>
                    </a:p>
                  </a:txBody>
                  <a:tcPr marL="9525" marR="9525" marT="9525" marB="0"/>
                </a:tc>
                <a:tc>
                  <a:txBody>
                    <a:bodyPr/>
                    <a:lstStyle/>
                    <a:p>
                      <a:pPr algn="l" fontAlgn="t"/>
                      <a:r>
                        <a:rPr lang="en-US" sz="800" b="0" i="0" u="none" strike="noStrike" dirty="0">
                          <a:latin typeface="Arial"/>
                        </a:rPr>
                        <a:t>Philly Bison Burger</a:t>
                      </a:r>
                    </a:p>
                  </a:txBody>
                  <a:tcPr marL="9525" marR="9525" marT="9525" marB="0"/>
                </a:tc>
                <a:tc>
                  <a:txBody>
                    <a:bodyPr/>
                    <a:lstStyle/>
                    <a:p>
                      <a:pPr algn="l" fontAlgn="t"/>
                      <a:r>
                        <a:rPr lang="en-US" sz="700" b="0" i="0" u="none" strike="noStrike" dirty="0">
                          <a:latin typeface="Arial"/>
                        </a:rPr>
                        <a:t>Philly Bison Burger, bison burger with grilled bell peppers, onions and mushrooms with American cheese  on a kaiser bun (oatie wheat bun also available). Served with our fresh-cut french fries. Substitute fresh vegetables of the day for no additional charge. Substitute onion rings for $.50</a:t>
                      </a:r>
                    </a:p>
                  </a:txBody>
                  <a:tcPr marL="9525" marR="9525" marT="9525" marB="0"/>
                </a:tc>
              </a:tr>
              <a:tr h="365462">
                <a:tc>
                  <a:txBody>
                    <a:bodyPr/>
                    <a:lstStyle/>
                    <a:p>
                      <a:pPr algn="l" fontAlgn="t"/>
                      <a:r>
                        <a:rPr lang="en-US" sz="800" b="0" i="0" u="none" strike="noStrike" dirty="0" smtClean="0">
                          <a:latin typeface="Arial"/>
                        </a:rPr>
                        <a:t>Applebee's </a:t>
                      </a:r>
                      <a:r>
                        <a:rPr lang="en-US" sz="800" b="0" i="0" u="none" strike="noStrike" dirty="0">
                          <a:latin typeface="Arial"/>
                        </a:rPr>
                        <a:t>Neighborhood Grill &amp; Bar</a:t>
                      </a:r>
                    </a:p>
                  </a:txBody>
                  <a:tcPr marL="9525" marR="9525" marT="9525" marB="0"/>
                </a:tc>
                <a:tc>
                  <a:txBody>
                    <a:bodyPr/>
                    <a:lstStyle/>
                    <a:p>
                      <a:pPr algn="l" fontAlgn="t"/>
                      <a:r>
                        <a:rPr lang="en-US" sz="800" b="0" i="0" u="none" strike="noStrike" dirty="0">
                          <a:latin typeface="Arial"/>
                        </a:rPr>
                        <a:t>Philly Burger</a:t>
                      </a:r>
                    </a:p>
                  </a:txBody>
                  <a:tcPr marL="9525" marR="9525" marT="9525" marB="0"/>
                </a:tc>
                <a:tc>
                  <a:txBody>
                    <a:bodyPr/>
                    <a:lstStyle/>
                    <a:p>
                      <a:pPr algn="l" fontAlgn="t"/>
                      <a:r>
                        <a:rPr lang="en-US" sz="700" b="0" i="0" u="none" strike="noStrike" dirty="0">
                          <a:latin typeface="Arial"/>
                        </a:rPr>
                        <a:t>Philly Burger, crowned with fresh, </a:t>
                      </a:r>
                      <a:r>
                        <a:rPr lang="en-US" sz="700" b="0" i="0" u="none" strike="noStrike" dirty="0" smtClean="0">
                          <a:latin typeface="Arial"/>
                        </a:rPr>
                        <a:t>sautéed </a:t>
                      </a:r>
                      <a:r>
                        <a:rPr lang="en-US" sz="700" b="0" i="0" u="none" strike="noStrike" dirty="0">
                          <a:latin typeface="Arial"/>
                        </a:rPr>
                        <a:t>onions, peppers and mushrooms, topped with a rich, aged cheddar cheese sauce and served "Philly Style" on a toasted hoagie roll, served with fries</a:t>
                      </a:r>
                    </a:p>
                  </a:txBody>
                  <a:tcPr marL="9525" marR="9525" marT="9525" marB="0"/>
                </a:tc>
              </a:tr>
              <a:tr h="365462">
                <a:tc>
                  <a:txBody>
                    <a:bodyPr/>
                    <a:lstStyle/>
                    <a:p>
                      <a:pPr algn="l" fontAlgn="t"/>
                      <a:r>
                        <a:rPr lang="en-US" sz="800" b="0" i="0" u="none" strike="noStrike" dirty="0">
                          <a:latin typeface="Arial"/>
                        </a:rPr>
                        <a:t>Bar Louie</a:t>
                      </a:r>
                    </a:p>
                  </a:txBody>
                  <a:tcPr marL="9525" marR="9525" marT="9525" marB="0"/>
                </a:tc>
                <a:tc>
                  <a:txBody>
                    <a:bodyPr/>
                    <a:lstStyle/>
                    <a:p>
                      <a:pPr algn="l" fontAlgn="t"/>
                      <a:r>
                        <a:rPr lang="en-US" sz="800" b="0" i="0" u="none" strike="noStrike" dirty="0">
                          <a:latin typeface="Arial"/>
                        </a:rPr>
                        <a:t>Philly Burger</a:t>
                      </a:r>
                    </a:p>
                  </a:txBody>
                  <a:tcPr marL="9525" marR="9525" marT="9525" marB="0"/>
                </a:tc>
                <a:tc>
                  <a:txBody>
                    <a:bodyPr/>
                    <a:lstStyle/>
                    <a:p>
                      <a:pPr algn="l" fontAlgn="t"/>
                      <a:r>
                        <a:rPr lang="en-US" sz="700" b="0" i="0" u="none" strike="noStrike" dirty="0">
                          <a:latin typeface="Arial"/>
                        </a:rPr>
                        <a:t>Philly Burger grilled mushrooms, onions and provolone cheese, seasoned fries, coleslaw</a:t>
                      </a:r>
                    </a:p>
                  </a:txBody>
                  <a:tcPr marL="9525" marR="9525" marT="9525" marB="0"/>
                </a:tc>
              </a:tr>
              <a:tr h="365462">
                <a:tc>
                  <a:txBody>
                    <a:bodyPr/>
                    <a:lstStyle/>
                    <a:p>
                      <a:pPr algn="l" fontAlgn="t"/>
                      <a:r>
                        <a:rPr lang="en-US" sz="800" b="0" i="0" u="none" strike="noStrike" dirty="0">
                          <a:latin typeface="Arial"/>
                        </a:rPr>
                        <a:t>Uno Chicago Grill</a:t>
                      </a:r>
                    </a:p>
                  </a:txBody>
                  <a:tcPr marL="9525" marR="9525" marT="9525" marB="0"/>
                </a:tc>
                <a:tc>
                  <a:txBody>
                    <a:bodyPr/>
                    <a:lstStyle/>
                    <a:p>
                      <a:pPr algn="l" fontAlgn="t"/>
                      <a:r>
                        <a:rPr lang="en-US" sz="800" b="0" i="0" u="none" strike="noStrike" dirty="0">
                          <a:latin typeface="Arial"/>
                        </a:rPr>
                        <a:t>Philly Burger</a:t>
                      </a:r>
                    </a:p>
                  </a:txBody>
                  <a:tcPr marL="9525" marR="9525" marT="9525" marB="0"/>
                </a:tc>
                <a:tc>
                  <a:txBody>
                    <a:bodyPr/>
                    <a:lstStyle/>
                    <a:p>
                      <a:pPr algn="l" fontAlgn="t"/>
                      <a:r>
                        <a:rPr lang="en-US" sz="700" b="0" i="0" u="none" strike="noStrike" dirty="0">
                          <a:latin typeface="Arial"/>
                        </a:rPr>
                        <a:t>Big, juicy burger topped w/ mushrooms, peppers, onions &amp; Pepperjack cheese.  Served with lettuce, tomato, onion, a pickle &amp; cole slaw. Comes w/choice of fries, skinless bake or roasted vegetables</a:t>
                      </a:r>
                    </a:p>
                  </a:txBody>
                  <a:tcPr marL="9525" marR="9525" marT="9525" marB="0"/>
                </a:tc>
              </a:tr>
              <a:tr h="365462">
                <a:tc>
                  <a:txBody>
                    <a:bodyPr/>
                    <a:lstStyle/>
                    <a:p>
                      <a:pPr algn="l" fontAlgn="t"/>
                      <a:r>
                        <a:rPr lang="en-US" sz="800" b="0" i="0" u="none" strike="noStrike" dirty="0">
                          <a:latin typeface="Arial"/>
                        </a:rPr>
                        <a:t>Carls Jr.</a:t>
                      </a:r>
                    </a:p>
                  </a:txBody>
                  <a:tcPr marL="9525" marR="9525" marT="9525" marB="0"/>
                </a:tc>
                <a:tc>
                  <a:txBody>
                    <a:bodyPr/>
                    <a:lstStyle/>
                    <a:p>
                      <a:pPr algn="l" fontAlgn="t"/>
                      <a:r>
                        <a:rPr lang="en-US" sz="800" b="0" i="0" u="none" strike="noStrike" dirty="0">
                          <a:latin typeface="Arial"/>
                        </a:rPr>
                        <a:t>Philly Cheesesteak Burger Combo</a:t>
                      </a:r>
                    </a:p>
                  </a:txBody>
                  <a:tcPr marL="9525" marR="9525" marT="9525" marB="0"/>
                </a:tc>
                <a:tc>
                  <a:txBody>
                    <a:bodyPr/>
                    <a:lstStyle/>
                    <a:p>
                      <a:pPr algn="l" fontAlgn="t"/>
                      <a:r>
                        <a:rPr lang="en-US" sz="700" b="0" i="0" u="none" strike="noStrike" dirty="0">
                          <a:latin typeface="Arial"/>
                        </a:rPr>
                        <a:t>Philly Cheesesteak Burger Combo, thinly sliced steak on top of a charbroiled burger patty, finished off with peppers, onions, Swiss and American cheeses, and mayo, all on a seeded bun, served with fries and a drink</a:t>
                      </a:r>
                    </a:p>
                  </a:txBody>
                  <a:tcPr marL="9525" marR="9525" marT="9525" marB="0"/>
                </a:tc>
              </a:tr>
              <a:tr h="365462">
                <a:tc>
                  <a:txBody>
                    <a:bodyPr/>
                    <a:lstStyle/>
                    <a:p>
                      <a:pPr algn="l" fontAlgn="t"/>
                      <a:r>
                        <a:rPr lang="en-US" sz="800" b="0" i="0" u="none" strike="noStrike" dirty="0">
                          <a:latin typeface="Arial"/>
                        </a:rPr>
                        <a:t>Hardees</a:t>
                      </a:r>
                    </a:p>
                  </a:txBody>
                  <a:tcPr marL="9525" marR="9525" marT="9525" marB="0"/>
                </a:tc>
                <a:tc>
                  <a:txBody>
                    <a:bodyPr/>
                    <a:lstStyle/>
                    <a:p>
                      <a:pPr algn="l" fontAlgn="t"/>
                      <a:r>
                        <a:rPr lang="en-US" sz="800" b="0" i="0" u="none" strike="noStrike" dirty="0">
                          <a:latin typeface="Arial"/>
                        </a:rPr>
                        <a:t>Philly Cheesesteak Thickburger Combo (LTO 06)</a:t>
                      </a:r>
                    </a:p>
                  </a:txBody>
                  <a:tcPr marL="9525" marR="9525" marT="9525" marB="0"/>
                </a:tc>
                <a:tc>
                  <a:txBody>
                    <a:bodyPr/>
                    <a:lstStyle/>
                    <a:p>
                      <a:pPr algn="l" fontAlgn="t"/>
                      <a:r>
                        <a:rPr lang="en-US" sz="700" b="0" i="0" u="none" strike="noStrike" dirty="0">
                          <a:latin typeface="Arial"/>
                        </a:rPr>
                        <a:t>Philly Cheesesteak Thickburger, charbroiled 1/3 pound, 100% Angus beef patty, topped with thin-sliced steak, </a:t>
                      </a:r>
                      <a:r>
                        <a:rPr lang="en-US" sz="700" b="0" i="0" u="none" strike="noStrike" dirty="0" smtClean="0">
                          <a:latin typeface="Arial"/>
                        </a:rPr>
                        <a:t>sautéed </a:t>
                      </a:r>
                      <a:r>
                        <a:rPr lang="en-US" sz="700" b="0" i="0" u="none" strike="noStrike" dirty="0">
                          <a:latin typeface="Arial"/>
                        </a:rPr>
                        <a:t>peppers and onions and Swiss and American cheese on a seeded bun, large combo with fries and drink (LTO 06)</a:t>
                      </a:r>
                    </a:p>
                  </a:txBody>
                  <a:tcPr marL="9525" marR="9525" marT="9525" marB="0"/>
                </a:tc>
              </a:tr>
              <a:tr h="365462">
                <a:tc>
                  <a:txBody>
                    <a:bodyPr/>
                    <a:lstStyle/>
                    <a:p>
                      <a:pPr algn="l" fontAlgn="t"/>
                      <a:r>
                        <a:rPr lang="en-US" sz="800" b="0" i="0" u="none" strike="noStrike" dirty="0">
                          <a:latin typeface="Arial"/>
                        </a:rPr>
                        <a:t>Sharis</a:t>
                      </a:r>
                    </a:p>
                  </a:txBody>
                  <a:tcPr marL="9525" marR="9525" marT="9525" marB="0"/>
                </a:tc>
                <a:tc>
                  <a:txBody>
                    <a:bodyPr/>
                    <a:lstStyle/>
                    <a:p>
                      <a:pPr algn="l" fontAlgn="t"/>
                      <a:r>
                        <a:rPr lang="en-US" sz="800" b="0" i="0" u="none" strike="noStrike" dirty="0">
                          <a:latin typeface="Arial"/>
                        </a:rPr>
                        <a:t>Philly Steak Burger</a:t>
                      </a:r>
                    </a:p>
                  </a:txBody>
                  <a:tcPr marL="9525" marR="9525" marT="9525" marB="0"/>
                </a:tc>
                <a:tc>
                  <a:txBody>
                    <a:bodyPr/>
                    <a:lstStyle/>
                    <a:p>
                      <a:pPr algn="l" fontAlgn="t"/>
                      <a:r>
                        <a:rPr lang="en-US" sz="700" b="0" i="0" u="none" strike="noStrike" dirty="0">
                          <a:latin typeface="Arial"/>
                        </a:rPr>
                        <a:t>Philly Steak Burger, thinly sliced steak with grilled onion, mushrooms and provolone cheese, served with choice of fries or onion rings</a:t>
                      </a:r>
                    </a:p>
                  </a:txBody>
                  <a:tcPr marL="9525" marR="9525" marT="9525" marB="0"/>
                </a:tc>
              </a:tr>
              <a:tr h="365462">
                <a:tc>
                  <a:txBody>
                    <a:bodyPr/>
                    <a:lstStyle/>
                    <a:p>
                      <a:pPr algn="l" fontAlgn="t"/>
                      <a:r>
                        <a:rPr lang="en-US" sz="800" b="0" i="0" u="none" strike="noStrike" dirty="0">
                          <a:latin typeface="Arial"/>
                        </a:rPr>
                        <a:t>Ninety-Nine Restaurant &amp; Pub</a:t>
                      </a:r>
                    </a:p>
                  </a:txBody>
                  <a:tcPr marL="9525" marR="9525" marT="9525" marB="0"/>
                </a:tc>
                <a:tc>
                  <a:txBody>
                    <a:bodyPr/>
                    <a:lstStyle/>
                    <a:p>
                      <a:pPr algn="l" fontAlgn="t"/>
                      <a:r>
                        <a:rPr lang="en-US" sz="800" b="0" i="0" u="none" strike="noStrike" dirty="0">
                          <a:latin typeface="Arial"/>
                        </a:rPr>
                        <a:t>Philly Steakburger</a:t>
                      </a:r>
                    </a:p>
                  </a:txBody>
                  <a:tcPr marL="9525" marR="9525" marT="9525" marB="0"/>
                </a:tc>
                <a:tc>
                  <a:txBody>
                    <a:bodyPr/>
                    <a:lstStyle/>
                    <a:p>
                      <a:pPr algn="l" fontAlgn="t"/>
                      <a:r>
                        <a:rPr lang="en-US" sz="700" b="0" i="0" u="none" strike="noStrike" dirty="0">
                          <a:latin typeface="Arial"/>
                        </a:rPr>
                        <a:t>Philly Steakburger steakburger smothered with </a:t>
                      </a:r>
                      <a:r>
                        <a:rPr lang="en-US" sz="700" b="0" i="0" u="none" strike="noStrike" dirty="0" smtClean="0">
                          <a:latin typeface="Arial"/>
                        </a:rPr>
                        <a:t>sautéed </a:t>
                      </a:r>
                      <a:r>
                        <a:rPr lang="en-US" sz="700" b="0" i="0" u="none" strike="noStrike" dirty="0">
                          <a:latin typeface="Arial"/>
                        </a:rPr>
                        <a:t>mushrooms, onions, peppers and Swiss cheese. Served with your choice of french fries or coleslaw</a:t>
                      </a:r>
                    </a:p>
                  </a:txBody>
                  <a:tcPr marL="9525" marR="9525" marT="9525" marB="0"/>
                </a:tc>
              </a:tr>
              <a:tr h="365462">
                <a:tc>
                  <a:txBody>
                    <a:bodyPr/>
                    <a:lstStyle/>
                    <a:p>
                      <a:pPr algn="l" fontAlgn="t"/>
                      <a:r>
                        <a:rPr lang="en-US" sz="800" b="0" i="0" u="none" strike="noStrike" dirty="0">
                          <a:latin typeface="Arial"/>
                        </a:rPr>
                        <a:t>Fox &amp; Hounds English Pub &amp; Grill</a:t>
                      </a:r>
                    </a:p>
                  </a:txBody>
                  <a:tcPr marL="9525" marR="9525" marT="9525" marB="0"/>
                </a:tc>
                <a:tc>
                  <a:txBody>
                    <a:bodyPr/>
                    <a:lstStyle/>
                    <a:p>
                      <a:pPr algn="l" fontAlgn="t"/>
                      <a:r>
                        <a:rPr lang="en-US" sz="800" b="0" i="0" u="none" strike="noStrike" dirty="0">
                          <a:latin typeface="Arial"/>
                        </a:rPr>
                        <a:t>Pizza Burger</a:t>
                      </a:r>
                    </a:p>
                  </a:txBody>
                  <a:tcPr marL="9525" marR="9525" marT="9525" marB="0"/>
                </a:tc>
                <a:tc>
                  <a:txBody>
                    <a:bodyPr/>
                    <a:lstStyle/>
                    <a:p>
                      <a:pPr algn="l" fontAlgn="t"/>
                      <a:r>
                        <a:rPr lang="en-US" sz="700" b="0" i="0" u="none" strike="noStrike" dirty="0">
                          <a:latin typeface="Arial"/>
                        </a:rPr>
                        <a:t>Pizza Burger roasted pomodoro sauce, melted mozzarella cheese pepperoni on a potato roll, half pd with fries</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“Smokey</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Burgers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423877876"/>
              </p:ext>
            </p:extLst>
          </p:nvPr>
        </p:nvGraphicFramePr>
        <p:xfrm>
          <a:off x="1268820" y="1805804"/>
          <a:ext cx="7223760" cy="4240187"/>
        </p:xfrm>
        <a:graphic>
          <a:graphicData uri="http://schemas.openxmlformats.org/drawingml/2006/table">
            <a:tbl>
              <a:tblPr firstRow="1" lastRow="1" bandRow="1">
                <a:tableStyleId>{7DF18680-E054-41AD-8BC1-D1AEF772440D}</a:tableStyleId>
              </a:tblPr>
              <a:tblGrid>
                <a:gridCol w="1097280"/>
                <a:gridCol w="1097280"/>
                <a:gridCol w="502920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800" b="0" i="0" u="none" strike="noStrike" dirty="0">
                          <a:latin typeface="Arial"/>
                        </a:rPr>
                        <a:t>ESPN Zone</a:t>
                      </a:r>
                    </a:p>
                  </a:txBody>
                  <a:tcPr marL="9525" marR="9525" marT="9525" marB="0"/>
                </a:tc>
                <a:tc>
                  <a:txBody>
                    <a:bodyPr/>
                    <a:lstStyle/>
                    <a:p>
                      <a:pPr algn="l" fontAlgn="t"/>
                      <a:r>
                        <a:rPr lang="en-US" sz="800" b="0" i="0" u="none" strike="noStrike" dirty="0">
                          <a:latin typeface="Arial"/>
                        </a:rPr>
                        <a:t>Smoke House Burger</a:t>
                      </a:r>
                    </a:p>
                  </a:txBody>
                  <a:tcPr marL="9525" marR="9525" marT="9525" marB="0"/>
                </a:tc>
                <a:tc>
                  <a:txBody>
                    <a:bodyPr/>
                    <a:lstStyle/>
                    <a:p>
                      <a:pPr algn="l" fontAlgn="t"/>
                      <a:r>
                        <a:rPr lang="en-US" sz="700" b="0" i="0" u="none" strike="noStrike" dirty="0">
                          <a:latin typeface="Arial"/>
                        </a:rPr>
                        <a:t>Smoke House Burger, basted with BBQ sauce, topped with three-pepper bacon, white cheddar cheese, and crispy onion straws served on a toasted bun with chipotle mayo, served with crispy fries, house salad, caesar salad, fresh fruit, or baked potato</a:t>
                      </a:r>
                    </a:p>
                  </a:txBody>
                  <a:tcPr marL="9525" marR="9525" marT="9525" marB="0"/>
                </a:tc>
              </a:tr>
              <a:tr h="365462">
                <a:tc>
                  <a:txBody>
                    <a:bodyPr/>
                    <a:lstStyle/>
                    <a:p>
                      <a:pPr algn="l" fontAlgn="t"/>
                      <a:r>
                        <a:rPr lang="en-US" sz="800" b="0" i="0" u="none" strike="noStrike" dirty="0">
                          <a:latin typeface="Arial"/>
                        </a:rPr>
                        <a:t>Red Hot &amp; Blue</a:t>
                      </a:r>
                    </a:p>
                  </a:txBody>
                  <a:tcPr marL="9525" marR="9525" marT="9525" marB="0"/>
                </a:tc>
                <a:tc>
                  <a:txBody>
                    <a:bodyPr/>
                    <a:lstStyle/>
                    <a:p>
                      <a:pPr algn="l" fontAlgn="t"/>
                      <a:r>
                        <a:rPr lang="en-US" sz="800" b="0" i="0" u="none" strike="noStrike" dirty="0">
                          <a:latin typeface="Arial"/>
                        </a:rPr>
                        <a:t>Smoked Sausage on a Roll</a:t>
                      </a:r>
                    </a:p>
                  </a:txBody>
                  <a:tcPr marL="9525" marR="9525" marT="9525" marB="0"/>
                </a:tc>
                <a:tc>
                  <a:txBody>
                    <a:bodyPr/>
                    <a:lstStyle/>
                    <a:p>
                      <a:pPr algn="l" fontAlgn="t"/>
                      <a:r>
                        <a:rPr lang="en-US" sz="700" b="0" i="0" u="none" strike="noStrike" dirty="0">
                          <a:latin typeface="Arial"/>
                        </a:rPr>
                        <a:t>Smoked Sausage on a Roll, Whole hickory smoked sausage link with Mojo Mild BBQ Sauce on a fresh roll with grilled onions and potato salad</a:t>
                      </a:r>
                    </a:p>
                  </a:txBody>
                  <a:tcPr marL="9525" marR="9525" marT="9525" marB="0"/>
                </a:tc>
              </a:tr>
              <a:tr h="365462">
                <a:tc>
                  <a:txBody>
                    <a:bodyPr/>
                    <a:lstStyle/>
                    <a:p>
                      <a:pPr algn="l" fontAlgn="t"/>
                      <a:r>
                        <a:rPr lang="en-US" sz="800" b="0" i="0" u="none" strike="noStrike" dirty="0">
                          <a:latin typeface="Arial"/>
                        </a:rPr>
                        <a:t>Chilis Grill &amp; Bar</a:t>
                      </a:r>
                    </a:p>
                  </a:txBody>
                  <a:tcPr marL="9525" marR="9525" marT="9525" marB="0"/>
                </a:tc>
                <a:tc>
                  <a:txBody>
                    <a:bodyPr/>
                    <a:lstStyle/>
                    <a:p>
                      <a:pPr algn="l" fontAlgn="t"/>
                      <a:r>
                        <a:rPr lang="en-US" sz="800" b="0" i="0" u="none" strike="noStrike" dirty="0">
                          <a:latin typeface="Arial"/>
                        </a:rPr>
                        <a:t>Smokehouse Bacon Triple-The-Cheese Burger</a:t>
                      </a:r>
                    </a:p>
                  </a:txBody>
                  <a:tcPr marL="9525" marR="9525" marT="9525" marB="0"/>
                </a:tc>
                <a:tc>
                  <a:txBody>
                    <a:bodyPr/>
                    <a:lstStyle/>
                    <a:p>
                      <a:pPr algn="l" fontAlgn="t"/>
                      <a:r>
                        <a:rPr lang="en-US" sz="700" b="0" i="0" u="none" strike="noStrike" dirty="0">
                          <a:latin typeface="Arial"/>
                        </a:rPr>
                        <a:t>Smokehouse Bacon Triple-The-Cheese Burger, extra thick cut jalapeno applewood smoked bacon triple layered with smoked cheddar, swiss and provolone cheese, </a:t>
                      </a:r>
                      <a:r>
                        <a:rPr lang="en-US" sz="700" b="0" i="0" u="none" strike="noStrike" dirty="0" smtClean="0">
                          <a:latin typeface="Arial"/>
                        </a:rPr>
                        <a:t>sautéed </a:t>
                      </a:r>
                      <a:r>
                        <a:rPr lang="en-US" sz="700" b="0" i="0" u="none" strike="noStrike" dirty="0">
                          <a:latin typeface="Arial"/>
                        </a:rPr>
                        <a:t>onions and jalapeno-ranch dressing, served with jalapeno ranch dressing on the side, served on a sesame seed bun with homestyle fries</a:t>
                      </a:r>
                    </a:p>
                  </a:txBody>
                  <a:tcPr marL="9525" marR="9525" marT="9525" marB="0"/>
                </a:tc>
              </a:tr>
              <a:tr h="365462">
                <a:tc>
                  <a:txBody>
                    <a:bodyPr/>
                    <a:lstStyle/>
                    <a:p>
                      <a:pPr algn="l" fontAlgn="t"/>
                      <a:r>
                        <a:rPr lang="en-US" sz="800" b="0" i="0" u="none" strike="noStrike" dirty="0">
                          <a:latin typeface="Arial"/>
                        </a:rPr>
                        <a:t>House of Blues</a:t>
                      </a:r>
                    </a:p>
                  </a:txBody>
                  <a:tcPr marL="9525" marR="9525" marT="9525" marB="0"/>
                </a:tc>
                <a:tc>
                  <a:txBody>
                    <a:bodyPr/>
                    <a:lstStyle/>
                    <a:p>
                      <a:pPr algn="l" fontAlgn="t"/>
                      <a:r>
                        <a:rPr lang="en-US" sz="800" b="0" i="0" u="none" strike="noStrike" dirty="0">
                          <a:latin typeface="Arial"/>
                        </a:rPr>
                        <a:t>Smokehouse Blues Burger</a:t>
                      </a:r>
                    </a:p>
                  </a:txBody>
                  <a:tcPr marL="9525" marR="9525" marT="9525" marB="0"/>
                </a:tc>
                <a:tc>
                  <a:txBody>
                    <a:bodyPr/>
                    <a:lstStyle/>
                    <a:p>
                      <a:pPr algn="l" fontAlgn="t"/>
                      <a:r>
                        <a:rPr lang="en-US" sz="700" b="0" i="0" u="none" strike="noStrike" dirty="0">
                          <a:latin typeface="Arial"/>
                        </a:rPr>
                        <a:t>Smokehouse Blues Burger, bbq sauce, bacon, and choice of cheese, served with french fries</a:t>
                      </a:r>
                    </a:p>
                  </a:txBody>
                  <a:tcPr marL="9525" marR="9525" marT="9525" marB="0"/>
                </a:tc>
              </a:tr>
              <a:tr h="365462">
                <a:tc>
                  <a:txBody>
                    <a:bodyPr/>
                    <a:lstStyle/>
                    <a:p>
                      <a:pPr algn="l" fontAlgn="t"/>
                      <a:r>
                        <a:rPr lang="en-US" sz="800" b="0" i="0" u="none" strike="noStrike" dirty="0">
                          <a:latin typeface="Arial"/>
                        </a:rPr>
                        <a:t>Ruby Tuesday</a:t>
                      </a:r>
                    </a:p>
                  </a:txBody>
                  <a:tcPr marL="9525" marR="9525" marT="9525" marB="0"/>
                </a:tc>
                <a:tc>
                  <a:txBody>
                    <a:bodyPr/>
                    <a:lstStyle/>
                    <a:p>
                      <a:pPr algn="l" fontAlgn="t"/>
                      <a:r>
                        <a:rPr lang="en-US" sz="800" b="0" i="0" u="none" strike="noStrike" dirty="0">
                          <a:latin typeface="Arial"/>
                        </a:rPr>
                        <a:t>Smokehouse Burger</a:t>
                      </a:r>
                    </a:p>
                  </a:txBody>
                  <a:tcPr marL="9525" marR="9525" marT="9525" marB="0"/>
                </a:tc>
                <a:tc>
                  <a:txBody>
                    <a:bodyPr/>
                    <a:lstStyle/>
                    <a:p>
                      <a:pPr algn="l" fontAlgn="t"/>
                      <a:r>
                        <a:rPr lang="en-US" sz="700" b="0" i="0" u="none" strike="noStrike" dirty="0">
                          <a:latin typeface="Arial"/>
                        </a:rPr>
                        <a:t>Smokehouse Burger. Topped with aged New York cheddar, bacon, barbecue sauce, and onion rings. Our handcrafted 8 oz. burgers are each made from fresh, never frozen 100% USDA Choice beef. We make all of our burgers to order with only the freshest ingredients. Comes with fresh leaf lettuce, vine-ripened tomatoes, red onions, pickles, and Ruby's mayonnaise. Served with fries 11:00-4:00 p.m. From 4:00-Close served with two sides for $11.49.</a:t>
                      </a:r>
                    </a:p>
                  </a:txBody>
                  <a:tcPr marL="9525" marR="9525" marT="9525" marB="0"/>
                </a:tc>
              </a:tr>
              <a:tr h="365462">
                <a:tc>
                  <a:txBody>
                    <a:bodyPr/>
                    <a:lstStyle/>
                    <a:p>
                      <a:pPr algn="l" fontAlgn="t"/>
                      <a:r>
                        <a:rPr lang="en-US" sz="800" b="0" i="0" u="none" strike="noStrike" dirty="0">
                          <a:latin typeface="Arial"/>
                        </a:rPr>
                        <a:t>Texas Roadhouse</a:t>
                      </a:r>
                    </a:p>
                  </a:txBody>
                  <a:tcPr marL="9525" marR="9525" marT="9525" marB="0"/>
                </a:tc>
                <a:tc>
                  <a:txBody>
                    <a:bodyPr/>
                    <a:lstStyle/>
                    <a:p>
                      <a:pPr algn="l" fontAlgn="t"/>
                      <a:r>
                        <a:rPr lang="en-US" sz="800" b="0" i="0" u="none" strike="noStrike" dirty="0">
                          <a:latin typeface="Arial"/>
                        </a:rPr>
                        <a:t>Smokehouse Burger</a:t>
                      </a:r>
                    </a:p>
                  </a:txBody>
                  <a:tcPr marL="9525" marR="9525" marT="9525" marB="0"/>
                </a:tc>
                <a:tc>
                  <a:txBody>
                    <a:bodyPr/>
                    <a:lstStyle/>
                    <a:p>
                      <a:pPr algn="l" fontAlgn="t"/>
                      <a:r>
                        <a:rPr lang="en-US" sz="700" b="0" i="0" u="none" strike="noStrike" dirty="0">
                          <a:latin typeface="Arial"/>
                        </a:rPr>
                        <a:t>Smokehouse Burger, 1/2 lb fresh ground chuck with </a:t>
                      </a:r>
                      <a:r>
                        <a:rPr lang="en-US" sz="700" b="0" i="0" u="none" strike="noStrike" dirty="0" smtClean="0">
                          <a:latin typeface="Arial"/>
                        </a:rPr>
                        <a:t>sautéed </a:t>
                      </a:r>
                      <a:r>
                        <a:rPr lang="en-US" sz="700" b="0" i="0" u="none" strike="noStrike" dirty="0">
                          <a:latin typeface="Arial"/>
                        </a:rPr>
                        <a:t>mushrooms, onions and topped with BBQ sauce, jack cheese and cheddar cheese. Served on a toasted Texas-sized bun with steak fries and a pickle spear. Include shredded lettuce, sliced tomato and onions.</a:t>
                      </a:r>
                    </a:p>
                  </a:txBody>
                  <a:tcPr marL="9525" marR="9525" marT="9525" marB="0"/>
                </a:tc>
              </a:tr>
              <a:tr h="365462">
                <a:tc>
                  <a:txBody>
                    <a:bodyPr/>
                    <a:lstStyle/>
                    <a:p>
                      <a:pPr algn="l" fontAlgn="t"/>
                      <a:r>
                        <a:rPr lang="en-US" sz="800" b="0" i="0" u="none" strike="noStrike" dirty="0">
                          <a:latin typeface="Arial"/>
                        </a:rPr>
                        <a:t>Country Kitchen</a:t>
                      </a:r>
                    </a:p>
                  </a:txBody>
                  <a:tcPr marL="9525" marR="9525" marT="9525" marB="0"/>
                </a:tc>
                <a:tc>
                  <a:txBody>
                    <a:bodyPr/>
                    <a:lstStyle/>
                    <a:p>
                      <a:pPr algn="l" fontAlgn="t"/>
                      <a:r>
                        <a:rPr lang="en-US" sz="800" b="0" i="0" u="none" strike="noStrike" dirty="0">
                          <a:latin typeface="Arial"/>
                        </a:rPr>
                        <a:t>Smokehouse Burger (LTO Aug 09)</a:t>
                      </a:r>
                    </a:p>
                  </a:txBody>
                  <a:tcPr marL="9525" marR="9525" marT="9525" marB="0"/>
                </a:tc>
                <a:tc>
                  <a:txBody>
                    <a:bodyPr/>
                    <a:lstStyle/>
                    <a:p>
                      <a:pPr algn="l" fontAlgn="t"/>
                      <a:r>
                        <a:rPr lang="en-US" sz="700" b="0" i="0" u="none" strike="noStrike" dirty="0">
                          <a:latin typeface="Arial"/>
                        </a:rPr>
                        <a:t>Smokehouse Burger (LTO Aug 09), a thick and juicy burger topped with bacon, shaved ham, fresh lettuce, tomato, pickles and tangy bbq sauce, served on a grilled parmesan garlic ciabatta with brew city fries</a:t>
                      </a:r>
                    </a:p>
                  </a:txBody>
                  <a:tcPr marL="9525" marR="9525" marT="9525" marB="0"/>
                </a:tc>
              </a:tr>
              <a:tr h="365462">
                <a:tc>
                  <a:txBody>
                    <a:bodyPr/>
                    <a:lstStyle/>
                    <a:p>
                      <a:pPr algn="l" fontAlgn="t"/>
                      <a:r>
                        <a:rPr lang="en-US" sz="800" b="0" i="0" u="none" strike="noStrike" dirty="0">
                          <a:latin typeface="Arial"/>
                        </a:rPr>
                        <a:t>Rock-O-La Café</a:t>
                      </a:r>
                    </a:p>
                  </a:txBody>
                  <a:tcPr marL="9525" marR="9525" marT="9525" marB="0"/>
                </a:tc>
                <a:tc>
                  <a:txBody>
                    <a:bodyPr/>
                    <a:lstStyle/>
                    <a:p>
                      <a:pPr algn="l" fontAlgn="t"/>
                      <a:r>
                        <a:rPr lang="en-US" sz="800" b="0" i="0" u="none" strike="noStrike" dirty="0">
                          <a:latin typeface="Arial"/>
                        </a:rPr>
                        <a:t>Smokey Bacon BBQ Burger</a:t>
                      </a:r>
                    </a:p>
                  </a:txBody>
                  <a:tcPr marL="9525" marR="9525" marT="9525" marB="0"/>
                </a:tc>
                <a:tc>
                  <a:txBody>
                    <a:bodyPr/>
                    <a:lstStyle/>
                    <a:p>
                      <a:pPr algn="l" fontAlgn="t"/>
                      <a:r>
                        <a:rPr lang="en-US" sz="700" b="0" i="0" u="none" strike="noStrike" dirty="0">
                          <a:latin typeface="Arial"/>
                        </a:rPr>
                        <a:t>Smokey Bacon BBQ Burger, Served on a fresh baked onion roll with bacon, barbecue sauce, </a:t>
                      </a:r>
                      <a:r>
                        <a:rPr lang="en-US" sz="700" b="0" i="0" u="none" strike="noStrike" dirty="0" smtClean="0">
                          <a:latin typeface="Arial"/>
                        </a:rPr>
                        <a:t>sautéed </a:t>
                      </a:r>
                      <a:r>
                        <a:rPr lang="en-US" sz="700" b="0" i="0" u="none" strike="noStrike" dirty="0">
                          <a:latin typeface="Arial"/>
                        </a:rPr>
                        <a:t>onions and smokey mayonnaise.  Fresh hand pattied burger served on a fresh baked bun with mayonnaise, lettuce, tomato and onion.  All burgers served with crisp, hot fries.  Add a House or  Caesar </a:t>
                      </a:r>
                      <a:r>
                        <a:rPr lang="en-US" sz="700" b="0" i="0" u="none" strike="noStrike" dirty="0" smtClean="0">
                          <a:latin typeface="Arial"/>
                        </a:rPr>
                        <a:t>salad </a:t>
                      </a:r>
                      <a:r>
                        <a:rPr lang="en-US" sz="700" b="0" i="0" u="none" strike="noStrike" dirty="0">
                          <a:latin typeface="Arial"/>
                        </a:rPr>
                        <a:t>$2.49</a:t>
                      </a:r>
                    </a:p>
                  </a:txBody>
                  <a:tcPr marL="9525" marR="9525" marT="9525" marB="0"/>
                </a:tc>
              </a:tr>
              <a:tr h="365462">
                <a:tc>
                  <a:txBody>
                    <a:bodyPr/>
                    <a:lstStyle/>
                    <a:p>
                      <a:pPr algn="l" fontAlgn="t"/>
                      <a:r>
                        <a:rPr lang="en-US" sz="800" b="0" i="0" u="none" strike="noStrike" dirty="0">
                          <a:latin typeface="Arial"/>
                        </a:rPr>
                        <a:t>Culvers Frozen Custard</a:t>
                      </a:r>
                    </a:p>
                  </a:txBody>
                  <a:tcPr marL="9525" marR="9525" marT="9525" marB="0"/>
                </a:tc>
                <a:tc>
                  <a:txBody>
                    <a:bodyPr/>
                    <a:lstStyle/>
                    <a:p>
                      <a:pPr algn="l" fontAlgn="t"/>
                      <a:r>
                        <a:rPr lang="en-US" sz="800" b="0" i="0" u="none" strike="noStrike" dirty="0">
                          <a:latin typeface="Arial"/>
                        </a:rPr>
                        <a:t>Smokey Cheddar Bacon and Mushroom Butterburger Combo (LTO May 11)</a:t>
                      </a:r>
                    </a:p>
                  </a:txBody>
                  <a:tcPr marL="9525" marR="9525" marT="9525" marB="0"/>
                </a:tc>
                <a:tc>
                  <a:txBody>
                    <a:bodyPr/>
                    <a:lstStyle/>
                    <a:p>
                      <a:pPr algn="l" fontAlgn="t"/>
                      <a:r>
                        <a:rPr lang="en-US" sz="700" b="0" i="0" u="none" strike="noStrike" dirty="0">
                          <a:latin typeface="Arial"/>
                        </a:rPr>
                        <a:t>Smokey Cheddar Bacon and Mushroom Butterburger Combo (LTO May 11), served with regular drink and french fries</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“Southwest</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Burgers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500284717"/>
              </p:ext>
            </p:extLst>
          </p:nvPr>
        </p:nvGraphicFramePr>
        <p:xfrm>
          <a:off x="1268820" y="1805804"/>
          <a:ext cx="7223760" cy="4285907"/>
        </p:xfrm>
        <a:graphic>
          <a:graphicData uri="http://schemas.openxmlformats.org/drawingml/2006/table">
            <a:tbl>
              <a:tblPr firstRow="1" lastRow="1" bandRow="1">
                <a:tableStyleId>{7DF18680-E054-41AD-8BC1-D1AEF772440D}</a:tableStyleId>
              </a:tblPr>
              <a:tblGrid>
                <a:gridCol w="1097280"/>
                <a:gridCol w="1097280"/>
                <a:gridCol w="502920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800" b="0" i="0" u="none" strike="noStrike" dirty="0">
                          <a:latin typeface="Arial"/>
                        </a:rPr>
                        <a:t>JBs Family Restaurants</a:t>
                      </a:r>
                    </a:p>
                  </a:txBody>
                  <a:tcPr marL="9525" marR="9525" marT="9525" marB="0"/>
                </a:tc>
                <a:tc>
                  <a:txBody>
                    <a:bodyPr/>
                    <a:lstStyle/>
                    <a:p>
                      <a:pPr algn="l" fontAlgn="t"/>
                      <a:r>
                        <a:rPr lang="en-US" sz="800" b="0" i="0" u="none" strike="noStrike" dirty="0">
                          <a:latin typeface="Arial"/>
                        </a:rPr>
                        <a:t>Southwest Boca Burger</a:t>
                      </a:r>
                    </a:p>
                  </a:txBody>
                  <a:tcPr marL="9525" marR="9525" marT="9525" marB="0"/>
                </a:tc>
                <a:tc>
                  <a:txBody>
                    <a:bodyPr/>
                    <a:lstStyle/>
                    <a:p>
                      <a:pPr algn="l" fontAlgn="t"/>
                      <a:r>
                        <a:rPr lang="en-US" sz="700" b="0" i="0" u="none" strike="noStrike" dirty="0">
                          <a:latin typeface="Arial"/>
                        </a:rPr>
                        <a:t>Southwest Boca Burger. Served w/french fries or pasta salad with jack cheese</a:t>
                      </a:r>
                    </a:p>
                  </a:txBody>
                  <a:tcPr marL="9525" marR="9525" marT="9525" marB="0"/>
                </a:tc>
              </a:tr>
              <a:tr h="365462">
                <a:tc>
                  <a:txBody>
                    <a:bodyPr/>
                    <a:lstStyle/>
                    <a:p>
                      <a:pPr algn="l" fontAlgn="t"/>
                      <a:r>
                        <a:rPr lang="en-US" sz="800" b="0" i="0" u="none" strike="noStrike" dirty="0">
                          <a:latin typeface="Arial"/>
                        </a:rPr>
                        <a:t>5 &amp; Diner</a:t>
                      </a:r>
                    </a:p>
                  </a:txBody>
                  <a:tcPr marL="9525" marR="9525" marT="9525" marB="0"/>
                </a:tc>
                <a:tc>
                  <a:txBody>
                    <a:bodyPr/>
                    <a:lstStyle/>
                    <a:p>
                      <a:pPr algn="l" fontAlgn="t"/>
                      <a:r>
                        <a:rPr lang="en-US" sz="800" b="0" i="0" u="none" strike="noStrike" dirty="0">
                          <a:latin typeface="Arial"/>
                        </a:rPr>
                        <a:t>Southwest Burger</a:t>
                      </a:r>
                    </a:p>
                  </a:txBody>
                  <a:tcPr marL="9525" marR="9525" marT="9525" marB="0"/>
                </a:tc>
                <a:tc>
                  <a:txBody>
                    <a:bodyPr/>
                    <a:lstStyle/>
                    <a:p>
                      <a:pPr algn="l" fontAlgn="t"/>
                      <a:r>
                        <a:rPr lang="en-US" sz="700" b="0" i="0" u="none" strike="noStrike" dirty="0">
                          <a:latin typeface="Arial"/>
                        </a:rPr>
                        <a:t>Southwest Burger- Our Famous Diner Burger served on a toasted bun with mild green chiles and melted pepper jack cheese. Equipped with tomato, lettuce, pickles, onions, and our special seasoned mayonnaise. We use one third pound of fresh, never frozen; ground beef charbroiled just right. Served with your choice of either Famous seasoned french fries, coleslaw or potato chips</a:t>
                      </a:r>
                    </a:p>
                  </a:txBody>
                  <a:tcPr marL="9525" marR="9525" marT="9525" marB="0"/>
                </a:tc>
              </a:tr>
              <a:tr h="365462">
                <a:tc>
                  <a:txBody>
                    <a:bodyPr/>
                    <a:lstStyle/>
                    <a:p>
                      <a:pPr algn="l" fontAlgn="t"/>
                      <a:r>
                        <a:rPr lang="en-US" sz="800" b="0" i="0" u="none" strike="noStrike" dirty="0">
                          <a:latin typeface="Arial"/>
                        </a:rPr>
                        <a:t>Bar Louie</a:t>
                      </a:r>
                    </a:p>
                  </a:txBody>
                  <a:tcPr marL="9525" marR="9525" marT="9525" marB="0"/>
                </a:tc>
                <a:tc>
                  <a:txBody>
                    <a:bodyPr/>
                    <a:lstStyle/>
                    <a:p>
                      <a:pPr algn="l" fontAlgn="t"/>
                      <a:r>
                        <a:rPr lang="en-US" sz="800" b="0" i="0" u="none" strike="noStrike" dirty="0">
                          <a:latin typeface="Arial"/>
                        </a:rPr>
                        <a:t>Southwest Burger</a:t>
                      </a:r>
                    </a:p>
                  </a:txBody>
                  <a:tcPr marL="9525" marR="9525" marT="9525" marB="0"/>
                </a:tc>
                <a:tc>
                  <a:txBody>
                    <a:bodyPr/>
                    <a:lstStyle/>
                    <a:p>
                      <a:pPr algn="l" fontAlgn="t"/>
                      <a:r>
                        <a:rPr lang="en-US" sz="700" b="0" i="0" u="none" strike="noStrike" dirty="0">
                          <a:latin typeface="Arial"/>
                        </a:rPr>
                        <a:t>Southwest Burger pepper jack cheese, guacamole, jalapeno peppers, seasoned fries, coleslaw</a:t>
                      </a:r>
                    </a:p>
                  </a:txBody>
                  <a:tcPr marL="9525" marR="9525" marT="9525" marB="0"/>
                </a:tc>
              </a:tr>
              <a:tr h="365462">
                <a:tc>
                  <a:txBody>
                    <a:bodyPr/>
                    <a:lstStyle/>
                    <a:p>
                      <a:pPr algn="l" fontAlgn="t"/>
                      <a:r>
                        <a:rPr lang="en-US" sz="800" b="0" i="0" u="none" strike="noStrike" dirty="0">
                          <a:latin typeface="Arial"/>
                        </a:rPr>
                        <a:t>Café Express</a:t>
                      </a:r>
                    </a:p>
                  </a:txBody>
                  <a:tcPr marL="9525" marR="9525" marT="9525" marB="0"/>
                </a:tc>
                <a:tc>
                  <a:txBody>
                    <a:bodyPr/>
                    <a:lstStyle/>
                    <a:p>
                      <a:pPr algn="l" fontAlgn="t"/>
                      <a:r>
                        <a:rPr lang="en-US" sz="800" b="0" i="0" u="none" strike="noStrike" dirty="0">
                          <a:latin typeface="Arial"/>
                        </a:rPr>
                        <a:t>Southwest Burger</a:t>
                      </a:r>
                    </a:p>
                  </a:txBody>
                  <a:tcPr marL="9525" marR="9525" marT="9525" marB="0"/>
                </a:tc>
                <a:tc>
                  <a:txBody>
                    <a:bodyPr/>
                    <a:lstStyle/>
                    <a:p>
                      <a:pPr algn="l" fontAlgn="t"/>
                      <a:r>
                        <a:rPr lang="en-US" sz="700" b="0" i="0" u="none" strike="noStrike" dirty="0">
                          <a:latin typeface="Arial"/>
                        </a:rPr>
                        <a:t>Southwest Burger, fresh homemade guacamole, monterey jack cheese and sliced jalapenos, served with french fries, sweet potato fries, chips or seasonal fresh fruit, your choice</a:t>
                      </a:r>
                    </a:p>
                  </a:txBody>
                  <a:tcPr marL="9525" marR="9525" marT="9525" marB="0"/>
                </a:tc>
              </a:tr>
              <a:tr h="365462">
                <a:tc>
                  <a:txBody>
                    <a:bodyPr/>
                    <a:lstStyle/>
                    <a:p>
                      <a:pPr algn="l" fontAlgn="t"/>
                      <a:r>
                        <a:rPr lang="en-US" sz="800" b="0" i="0" u="none" strike="noStrike" dirty="0">
                          <a:latin typeface="Arial"/>
                        </a:rPr>
                        <a:t>Fridays</a:t>
                      </a:r>
                    </a:p>
                  </a:txBody>
                  <a:tcPr marL="9525" marR="9525" marT="9525" marB="0"/>
                </a:tc>
                <a:tc>
                  <a:txBody>
                    <a:bodyPr/>
                    <a:lstStyle/>
                    <a:p>
                      <a:pPr algn="l" fontAlgn="t"/>
                      <a:r>
                        <a:rPr lang="en-US" sz="800" b="0" i="0" u="none" strike="noStrike" dirty="0">
                          <a:latin typeface="Arial"/>
                        </a:rPr>
                        <a:t>Southwest Burger</a:t>
                      </a:r>
                    </a:p>
                  </a:txBody>
                  <a:tcPr marL="9525" marR="9525" marT="9525" marB="0"/>
                </a:tc>
                <a:tc>
                  <a:txBody>
                    <a:bodyPr/>
                    <a:lstStyle/>
                    <a:p>
                      <a:pPr algn="l" fontAlgn="t"/>
                      <a:r>
                        <a:rPr lang="en-US" sz="700" b="0" i="0" u="none" strike="noStrike" dirty="0">
                          <a:latin typeface="Arial"/>
                        </a:rPr>
                        <a:t>Southwest Burger, an awesome burger with an amazing kick! Topped with melted pepper jack cheese, </a:t>
                      </a:r>
                      <a:r>
                        <a:rPr lang="en-US" sz="700" b="0" i="0" u="none" strike="noStrike" dirty="0" smtClean="0">
                          <a:latin typeface="Arial"/>
                        </a:rPr>
                        <a:t>sautéed </a:t>
                      </a:r>
                      <a:r>
                        <a:rPr lang="en-US" sz="700" b="0" i="0" u="none" strike="noStrike" dirty="0">
                          <a:latin typeface="Arial"/>
                        </a:rPr>
                        <a:t>peppers and onions, crispy Cajun-spiced fried onion strings with chipotle spread and fresh sliced avocado. Arranged on a brioche bun with fresh lettuce, pickles, onion and vine ripe tomatoes. Served with seasoned fries.</a:t>
                      </a:r>
                    </a:p>
                  </a:txBody>
                  <a:tcPr marL="9525" marR="9525" marT="9525" marB="0"/>
                </a:tc>
              </a:tr>
              <a:tr h="365462">
                <a:tc>
                  <a:txBody>
                    <a:bodyPr/>
                    <a:lstStyle/>
                    <a:p>
                      <a:pPr algn="l" fontAlgn="t"/>
                      <a:r>
                        <a:rPr lang="en-US" sz="800" b="0" i="0" u="none" strike="noStrike" dirty="0" smtClean="0">
                          <a:latin typeface="Arial"/>
                        </a:rPr>
                        <a:t>Applebee's </a:t>
                      </a:r>
                      <a:r>
                        <a:rPr lang="en-US" sz="800" b="0" i="0" u="none" strike="noStrike" dirty="0">
                          <a:latin typeface="Arial"/>
                        </a:rPr>
                        <a:t>Neighborhood Grill &amp; Bar</a:t>
                      </a:r>
                    </a:p>
                  </a:txBody>
                  <a:tcPr marL="9525" marR="9525" marT="9525" marB="0"/>
                </a:tc>
                <a:tc>
                  <a:txBody>
                    <a:bodyPr/>
                    <a:lstStyle/>
                    <a:p>
                      <a:pPr algn="l" fontAlgn="t"/>
                      <a:r>
                        <a:rPr lang="en-US" sz="800" b="0" i="0" u="none" strike="noStrike" dirty="0">
                          <a:latin typeface="Arial"/>
                        </a:rPr>
                        <a:t>Southwest Jalapeno Burger</a:t>
                      </a:r>
                    </a:p>
                  </a:txBody>
                  <a:tcPr marL="9525" marR="9525" marT="9525" marB="0"/>
                </a:tc>
                <a:tc>
                  <a:txBody>
                    <a:bodyPr/>
                    <a:lstStyle/>
                    <a:p>
                      <a:pPr algn="l" fontAlgn="t"/>
                      <a:r>
                        <a:rPr lang="en-US" sz="700" b="0" i="0" u="none" strike="noStrike" dirty="0">
                          <a:latin typeface="Arial"/>
                        </a:rPr>
                        <a:t>Southwest Jalapeno Burger, habanero jack cheese, tangy chipotle mayo and unique candied jalapeno peppers, served with french fries</a:t>
                      </a:r>
                    </a:p>
                  </a:txBody>
                  <a:tcPr marL="9525" marR="9525" marT="9525" marB="0"/>
                </a:tc>
              </a:tr>
              <a:tr h="365462">
                <a:tc>
                  <a:txBody>
                    <a:bodyPr/>
                    <a:lstStyle/>
                    <a:p>
                      <a:pPr algn="l" fontAlgn="t"/>
                      <a:r>
                        <a:rPr lang="en-US" sz="800" b="0" i="0" u="none" strike="noStrike" dirty="0">
                          <a:latin typeface="Arial"/>
                        </a:rPr>
                        <a:t>Café Express</a:t>
                      </a:r>
                    </a:p>
                  </a:txBody>
                  <a:tcPr marL="9525" marR="9525" marT="9525" marB="0"/>
                </a:tc>
                <a:tc>
                  <a:txBody>
                    <a:bodyPr/>
                    <a:lstStyle/>
                    <a:p>
                      <a:pPr algn="l" fontAlgn="t"/>
                      <a:r>
                        <a:rPr lang="en-US" sz="800" b="0" i="0" u="none" strike="noStrike" dirty="0">
                          <a:latin typeface="Arial"/>
                        </a:rPr>
                        <a:t>Southwest Veggie Burger</a:t>
                      </a:r>
                    </a:p>
                  </a:txBody>
                  <a:tcPr marL="9525" marR="9525" marT="9525" marB="0"/>
                </a:tc>
                <a:tc>
                  <a:txBody>
                    <a:bodyPr/>
                    <a:lstStyle/>
                    <a:p>
                      <a:pPr algn="l" fontAlgn="t"/>
                      <a:r>
                        <a:rPr lang="en-US" sz="700" b="0" i="0" u="none" strike="noStrike" dirty="0">
                          <a:latin typeface="Arial"/>
                        </a:rPr>
                        <a:t>Southwest Veggie Burger, handmade from black beans, plantains, vegetables, lettuce, tomato and chiles, served with fries, add cheese .60 more, add guacamole $7.99, add chipotle salsa $6.79</a:t>
                      </a:r>
                    </a:p>
                  </a:txBody>
                  <a:tcPr marL="9525" marR="9525" marT="9525" marB="0"/>
                </a:tc>
              </a:tr>
              <a:tr h="365462">
                <a:tc>
                  <a:txBody>
                    <a:bodyPr/>
                    <a:lstStyle/>
                    <a:p>
                      <a:pPr algn="l" fontAlgn="t"/>
                      <a:r>
                        <a:rPr lang="en-US" sz="800" b="0" i="0" u="none" strike="noStrike" dirty="0">
                          <a:latin typeface="Arial"/>
                        </a:rPr>
                        <a:t>Bakers Square</a:t>
                      </a:r>
                    </a:p>
                  </a:txBody>
                  <a:tcPr marL="9525" marR="9525" marT="9525" marB="0"/>
                </a:tc>
                <a:tc>
                  <a:txBody>
                    <a:bodyPr/>
                    <a:lstStyle/>
                    <a:p>
                      <a:pPr algn="l" fontAlgn="t"/>
                      <a:r>
                        <a:rPr lang="en-US" sz="800" b="0" i="0" u="none" strike="noStrike" dirty="0">
                          <a:latin typeface="Arial"/>
                        </a:rPr>
                        <a:t>Southwestern Crush Burger Guacamole</a:t>
                      </a:r>
                    </a:p>
                  </a:txBody>
                  <a:tcPr marL="9525" marR="9525" marT="9525" marB="0"/>
                </a:tc>
                <a:tc>
                  <a:txBody>
                    <a:bodyPr/>
                    <a:lstStyle/>
                    <a:p>
                      <a:pPr algn="l" fontAlgn="t"/>
                      <a:r>
                        <a:rPr lang="en-US" sz="700" b="0" i="0" u="none" strike="noStrike" dirty="0">
                          <a:latin typeface="Arial"/>
                        </a:rPr>
                        <a:t>Southwestern Crush Burger, topped with two slices of pepperjack cheese, diced green chilies, chipotle mayo, zesty guacamole and onion tanglers, served on our chipotle bun with fresh salsa and jalapeno slices served on the side, 1.2 lb angus beef patty, hand crushed with our secret seasoning, then grilled at high heat to seal in the flavor, creating a tender and juicy, mouth watering burger, served with lettuce, tomato, red onion and pickles, and your choice of seasoned french fries, fresh fruit, creamy coleslaw or fresh cooked kettle chips on the side</a:t>
                      </a:r>
                    </a:p>
                  </a:txBody>
                  <a:tcPr marL="9525" marR="9525" marT="9525" marB="0"/>
                </a:tc>
              </a:tr>
              <a:tr h="365462">
                <a:tc>
                  <a:txBody>
                    <a:bodyPr/>
                    <a:lstStyle/>
                    <a:p>
                      <a:pPr algn="l" fontAlgn="t"/>
                      <a:r>
                        <a:rPr lang="en-US" sz="800" b="0" i="0" u="none" strike="noStrike" dirty="0">
                          <a:latin typeface="Arial"/>
                        </a:rPr>
                        <a:t>Z Tejas</a:t>
                      </a:r>
                    </a:p>
                  </a:txBody>
                  <a:tcPr marL="9525" marR="9525" marT="9525" marB="0"/>
                </a:tc>
                <a:tc>
                  <a:txBody>
                    <a:bodyPr/>
                    <a:lstStyle/>
                    <a:p>
                      <a:pPr algn="l" fontAlgn="t"/>
                      <a:r>
                        <a:rPr lang="en-US" sz="800" b="0" i="0" u="none" strike="noStrike" dirty="0">
                          <a:latin typeface="Arial"/>
                        </a:rPr>
                        <a:t>Southwestern Hickory Burger</a:t>
                      </a:r>
                    </a:p>
                  </a:txBody>
                  <a:tcPr marL="9525" marR="9525" marT="9525" marB="0"/>
                </a:tc>
                <a:tc>
                  <a:txBody>
                    <a:bodyPr/>
                    <a:lstStyle/>
                    <a:p>
                      <a:pPr algn="l" fontAlgn="t"/>
                      <a:r>
                        <a:rPr lang="en-US" sz="700" b="0" i="0" u="none" strike="noStrike" dirty="0">
                          <a:latin typeface="Arial"/>
                        </a:rPr>
                        <a:t>Southwestern Hickory BQQ Burger half-pound burger with jalapeno mayo, lettuce, tomato and </a:t>
                      </a:r>
                      <a:r>
                        <a:rPr lang="en-US" sz="700" b="0" i="0" u="none" strike="noStrike" dirty="0" smtClean="0">
                          <a:latin typeface="Arial"/>
                        </a:rPr>
                        <a:t>cheddar </a:t>
                      </a:r>
                      <a:r>
                        <a:rPr lang="en-US" sz="700" b="0" i="0" u="none" strike="noStrike" dirty="0">
                          <a:latin typeface="Arial"/>
                        </a:rPr>
                        <a:t>cheese, red onions, dill pickles bacon, plus a side of hand cut french fries</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“Swiss</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Burgers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905866242"/>
              </p:ext>
            </p:extLst>
          </p:nvPr>
        </p:nvGraphicFramePr>
        <p:xfrm>
          <a:off x="1268820" y="1805804"/>
          <a:ext cx="7223760" cy="4108444"/>
        </p:xfrm>
        <a:graphic>
          <a:graphicData uri="http://schemas.openxmlformats.org/drawingml/2006/table">
            <a:tbl>
              <a:tblPr firstRow="1" lastRow="1" bandRow="1">
                <a:tableStyleId>{7DF18680-E054-41AD-8BC1-D1AEF772440D}</a:tableStyleId>
              </a:tblPr>
              <a:tblGrid>
                <a:gridCol w="1097280"/>
                <a:gridCol w="1097280"/>
                <a:gridCol w="502920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800" b="0" i="0" u="none" strike="noStrike" dirty="0">
                          <a:latin typeface="Arial"/>
                        </a:rPr>
                        <a:t>Office Beer Bar &amp; Grill</a:t>
                      </a:r>
                    </a:p>
                  </a:txBody>
                  <a:tcPr marL="9525" marR="9525" marT="9525" marB="0"/>
                </a:tc>
                <a:tc>
                  <a:txBody>
                    <a:bodyPr/>
                    <a:lstStyle/>
                    <a:p>
                      <a:pPr algn="l" fontAlgn="t"/>
                      <a:r>
                        <a:rPr lang="en-US" sz="800" b="0" i="0" u="none" strike="noStrike" dirty="0">
                          <a:latin typeface="Arial"/>
                        </a:rPr>
                        <a:t>Swiss and Mushroom Burger</a:t>
                      </a:r>
                    </a:p>
                  </a:txBody>
                  <a:tcPr marL="9525" marR="9525" marT="9525" marB="0"/>
                </a:tc>
                <a:tc>
                  <a:txBody>
                    <a:bodyPr/>
                    <a:lstStyle/>
                    <a:p>
                      <a:pPr algn="l" fontAlgn="t"/>
                      <a:r>
                        <a:rPr lang="en-US" sz="700" b="0" i="0" u="none" strike="noStrike" dirty="0">
                          <a:latin typeface="Arial"/>
                        </a:rPr>
                        <a:t>Swiss and Mushroom Burger fresh ground USDA choice certified angus beef, served with a choice of roll with lettuce, tomato, pickle and fries</a:t>
                      </a:r>
                    </a:p>
                  </a:txBody>
                  <a:tcPr marL="9525" marR="9525" marT="9525" marB="0"/>
                </a:tc>
              </a:tr>
              <a:tr h="365462">
                <a:tc>
                  <a:txBody>
                    <a:bodyPr/>
                    <a:lstStyle/>
                    <a:p>
                      <a:pPr algn="l" fontAlgn="t"/>
                      <a:r>
                        <a:rPr lang="en-US" sz="800" b="0" i="0" u="none" strike="noStrike" dirty="0">
                          <a:latin typeface="Arial"/>
                        </a:rPr>
                        <a:t>Hobees</a:t>
                      </a:r>
                    </a:p>
                  </a:txBody>
                  <a:tcPr marL="9525" marR="9525" marT="9525" marB="0"/>
                </a:tc>
                <a:tc>
                  <a:txBody>
                    <a:bodyPr/>
                    <a:lstStyle/>
                    <a:p>
                      <a:pPr algn="l" fontAlgn="t"/>
                      <a:r>
                        <a:rPr lang="en-US" sz="800" b="0" i="0" u="none" strike="noStrike" dirty="0">
                          <a:latin typeface="Arial"/>
                        </a:rPr>
                        <a:t>Swiss Bliss Burger</a:t>
                      </a:r>
                    </a:p>
                  </a:txBody>
                  <a:tcPr marL="9525" marR="9525" marT="9525" marB="0"/>
                </a:tc>
                <a:tc>
                  <a:txBody>
                    <a:bodyPr/>
                    <a:lstStyle/>
                    <a:p>
                      <a:pPr algn="l" fontAlgn="t"/>
                      <a:r>
                        <a:rPr lang="en-US" sz="700" b="0" i="0" u="none" strike="noStrike" dirty="0">
                          <a:latin typeface="Arial"/>
                        </a:rPr>
                        <a:t>Swiss Bliss Burger. Topped with </a:t>
                      </a:r>
                      <a:r>
                        <a:rPr lang="en-US" sz="700" b="0" i="0" u="none" strike="noStrike" dirty="0" smtClean="0">
                          <a:latin typeface="Arial"/>
                        </a:rPr>
                        <a:t>sautéed </a:t>
                      </a:r>
                      <a:r>
                        <a:rPr lang="en-US" sz="700" b="0" i="0" u="none" strike="noStrike" dirty="0">
                          <a:latin typeface="Arial"/>
                        </a:rPr>
                        <a:t>mushrooms, onions, special seasonings </a:t>
                      </a:r>
                      <a:r>
                        <a:rPr lang="en-US" sz="700" b="0" i="0" u="none" strike="noStrike" dirty="0" smtClean="0">
                          <a:latin typeface="Arial"/>
                        </a:rPr>
                        <a:t>and </a:t>
                      </a:r>
                      <a:r>
                        <a:rPr lang="en-US" sz="700" b="0" i="0" u="none" strike="noStrike" dirty="0">
                          <a:latin typeface="Arial"/>
                        </a:rPr>
                        <a:t>Swiss cheese. All burgers served on our original whole wheat bun with reduced-fat mayonnaise, lettuce, tomato, pickle, with tortilla chips and fruit garnish (substitute hashbrowns or fresh fruit instead of chips add $1.00.) (Side order of salsa fresca add $.50) (Choose from 1?3 pound ground chuck, veggie-grain or ground turkey patty). A visit to our soup and salad bar add $2.95.</a:t>
                      </a:r>
                    </a:p>
                  </a:txBody>
                  <a:tcPr marL="9525" marR="9525" marT="9525" marB="0"/>
                </a:tc>
              </a:tr>
              <a:tr h="365462">
                <a:tc>
                  <a:txBody>
                    <a:bodyPr/>
                    <a:lstStyle/>
                    <a:p>
                      <a:pPr algn="l" fontAlgn="t"/>
                      <a:r>
                        <a:rPr lang="en-US" sz="800" b="0" i="0" u="none" strike="noStrike" dirty="0">
                          <a:latin typeface="Arial"/>
                        </a:rPr>
                        <a:t>Café Express</a:t>
                      </a:r>
                    </a:p>
                  </a:txBody>
                  <a:tcPr marL="9525" marR="9525" marT="9525" marB="0"/>
                </a:tc>
                <a:tc>
                  <a:txBody>
                    <a:bodyPr/>
                    <a:lstStyle/>
                    <a:p>
                      <a:pPr algn="l" fontAlgn="t"/>
                      <a:r>
                        <a:rPr lang="en-US" sz="800" b="0" i="0" u="none" strike="noStrike" dirty="0">
                          <a:latin typeface="Arial"/>
                        </a:rPr>
                        <a:t>Swiss Cheese and Baby Bella Mushroom Burger</a:t>
                      </a:r>
                    </a:p>
                  </a:txBody>
                  <a:tcPr marL="9525" marR="9525" marT="9525" marB="0"/>
                </a:tc>
                <a:tc>
                  <a:txBody>
                    <a:bodyPr/>
                    <a:lstStyle/>
                    <a:p>
                      <a:pPr algn="l" fontAlgn="t"/>
                      <a:r>
                        <a:rPr lang="en-US" sz="700" b="0" i="0" u="none" strike="noStrike" dirty="0">
                          <a:latin typeface="Arial"/>
                        </a:rPr>
                        <a:t>Swiss Cheese and Baby Bella Mushroom Burger, served with french fries, sweet potato fries, chips or seasonal fresh fruit, your choice</a:t>
                      </a:r>
                    </a:p>
                  </a:txBody>
                  <a:tcPr marL="9525" marR="9525" marT="9525" marB="0"/>
                </a:tc>
              </a:tr>
              <a:tr h="365462">
                <a:tc>
                  <a:txBody>
                    <a:bodyPr/>
                    <a:lstStyle/>
                    <a:p>
                      <a:pPr algn="l" fontAlgn="t"/>
                      <a:r>
                        <a:rPr lang="en-US" sz="800" b="0" i="0" u="none" strike="noStrike" dirty="0">
                          <a:latin typeface="Arial"/>
                        </a:rPr>
                        <a:t>Frischs Big Boy</a:t>
                      </a:r>
                    </a:p>
                  </a:txBody>
                  <a:tcPr marL="9525" marR="9525" marT="9525" marB="0"/>
                </a:tc>
                <a:tc>
                  <a:txBody>
                    <a:bodyPr/>
                    <a:lstStyle/>
                    <a:p>
                      <a:pPr algn="l" fontAlgn="t"/>
                      <a:r>
                        <a:rPr lang="en-US" sz="800" b="0" i="0" u="none" strike="noStrike" dirty="0">
                          <a:latin typeface="Arial"/>
                        </a:rPr>
                        <a:t>Swiss Miss</a:t>
                      </a:r>
                    </a:p>
                  </a:txBody>
                  <a:tcPr marL="9525" marR="9525" marT="9525" marB="0"/>
                </a:tc>
                <a:tc>
                  <a:txBody>
                    <a:bodyPr/>
                    <a:lstStyle/>
                    <a:p>
                      <a:pPr algn="l" fontAlgn="t"/>
                      <a:r>
                        <a:rPr lang="en-US" sz="700" b="0" i="0" u="none" strike="noStrike" dirty="0">
                          <a:latin typeface="Arial"/>
                        </a:rPr>
                        <a:t>Quarter pound of tender ground beef, melted Swiss cheese, lettuce and tartar sauce on a rye bun. Sandwich with platter is $5.00. Platters include french fries &amp; cole slaw.</a:t>
                      </a:r>
                    </a:p>
                  </a:txBody>
                  <a:tcPr marL="9525" marR="9525" marT="9525" marB="0"/>
                </a:tc>
              </a:tr>
              <a:tr h="365462">
                <a:tc>
                  <a:txBody>
                    <a:bodyPr/>
                    <a:lstStyle/>
                    <a:p>
                      <a:pPr algn="l" fontAlgn="t"/>
                      <a:r>
                        <a:rPr lang="en-US" sz="800" b="0" i="0" u="none" strike="noStrike" dirty="0">
                          <a:latin typeface="Arial"/>
                        </a:rPr>
                        <a:t>Teds Montana Grill</a:t>
                      </a:r>
                    </a:p>
                  </a:txBody>
                  <a:tcPr marL="9525" marR="9525" marT="9525" marB="0"/>
                </a:tc>
                <a:tc>
                  <a:txBody>
                    <a:bodyPr/>
                    <a:lstStyle/>
                    <a:p>
                      <a:pPr algn="l" fontAlgn="t"/>
                      <a:r>
                        <a:rPr lang="en-US" sz="800" b="0" i="0" u="none" strike="noStrike" dirty="0">
                          <a:latin typeface="Arial"/>
                        </a:rPr>
                        <a:t>Swiss Mushroom Beef Burger</a:t>
                      </a:r>
                    </a:p>
                  </a:txBody>
                  <a:tcPr marL="9525" marR="9525" marT="9525" marB="0"/>
                </a:tc>
                <a:tc>
                  <a:txBody>
                    <a:bodyPr/>
                    <a:lstStyle/>
                    <a:p>
                      <a:pPr algn="l" fontAlgn="t"/>
                      <a:r>
                        <a:rPr lang="en-US" sz="700" b="0" i="0" u="none" strike="noStrike" dirty="0">
                          <a:latin typeface="Arial"/>
                        </a:rPr>
                        <a:t>Swiss Mushroom Burger, hamburger with Swiss cheese, mushrooms and sour cream  on a kaiser bun (oatie wheat bun also available). Served with our fresh-cut french fries. Substitute fresh vegetables of the day for no additional charge. Substitute onion rings for $.50</a:t>
                      </a:r>
                    </a:p>
                  </a:txBody>
                  <a:tcPr marL="9525" marR="9525" marT="9525" marB="0"/>
                </a:tc>
              </a:tr>
              <a:tr h="365462">
                <a:tc>
                  <a:txBody>
                    <a:bodyPr/>
                    <a:lstStyle/>
                    <a:p>
                      <a:pPr algn="l" fontAlgn="t"/>
                      <a:r>
                        <a:rPr lang="en-US" sz="800" b="0" i="0" u="none" strike="noStrike" dirty="0">
                          <a:latin typeface="Arial"/>
                        </a:rPr>
                        <a:t>Hudsons Grill</a:t>
                      </a:r>
                    </a:p>
                  </a:txBody>
                  <a:tcPr marL="9525" marR="9525" marT="9525" marB="0"/>
                </a:tc>
                <a:tc>
                  <a:txBody>
                    <a:bodyPr/>
                    <a:lstStyle/>
                    <a:p>
                      <a:pPr algn="l" fontAlgn="t"/>
                      <a:r>
                        <a:rPr lang="en-US" sz="800" b="0" i="0" u="none" strike="noStrike" dirty="0">
                          <a:latin typeface="Arial"/>
                        </a:rPr>
                        <a:t>Swiss Mushroom Burger</a:t>
                      </a:r>
                    </a:p>
                  </a:txBody>
                  <a:tcPr marL="9525" marR="9525" marT="9525" marB="0"/>
                </a:tc>
                <a:tc>
                  <a:txBody>
                    <a:bodyPr/>
                    <a:lstStyle/>
                    <a:p>
                      <a:pPr algn="l" fontAlgn="t"/>
                      <a:r>
                        <a:rPr lang="en-US" sz="700" b="0" i="0" u="none" strike="noStrike" dirty="0">
                          <a:latin typeface="Arial"/>
                        </a:rPr>
                        <a:t>Swiss Mushroom Burger. Freshly </a:t>
                      </a:r>
                      <a:r>
                        <a:rPr lang="en-US" sz="700" b="0" i="0" u="none" strike="noStrike" dirty="0" smtClean="0">
                          <a:latin typeface="Arial"/>
                        </a:rPr>
                        <a:t>sautéed </a:t>
                      </a:r>
                      <a:r>
                        <a:rPr lang="en-US" sz="700" b="0" i="0" u="none" strike="noStrike" dirty="0">
                          <a:latin typeface="Arial"/>
                        </a:rPr>
                        <a:t>sliced mushrooms, plus a slice of Swiss cheese top juicy burger. Our fresh ground beef is cooked medium well, unless you request otherwise. Served on a </a:t>
                      </a:r>
                      <a:r>
                        <a:rPr lang="en-US" sz="700" b="0" i="0" u="none" strike="noStrike" dirty="0" smtClean="0">
                          <a:latin typeface="Arial"/>
                        </a:rPr>
                        <a:t>lightly </a:t>
                      </a:r>
                      <a:r>
                        <a:rPr lang="en-US" sz="700" b="0" i="0" u="none" strike="noStrike" dirty="0">
                          <a:latin typeface="Arial"/>
                        </a:rPr>
                        <a:t>toasted sesame seed bun with choice of fries or coleslaw. A fresh salad or onion rings may be substituted</a:t>
                      </a:r>
                    </a:p>
                  </a:txBody>
                  <a:tcPr marL="9525" marR="9525" marT="9525" marB="0"/>
                </a:tc>
              </a:tr>
              <a:tr h="365462">
                <a:tc>
                  <a:txBody>
                    <a:bodyPr/>
                    <a:lstStyle/>
                    <a:p>
                      <a:pPr algn="l" fontAlgn="t"/>
                      <a:r>
                        <a:rPr lang="en-US" sz="800" b="0" i="0" u="none" strike="noStrike" dirty="0">
                          <a:latin typeface="Arial"/>
                        </a:rPr>
                        <a:t>Schoops Hamburgers</a:t>
                      </a:r>
                    </a:p>
                  </a:txBody>
                  <a:tcPr marL="9525" marR="9525" marT="9525" marB="0"/>
                </a:tc>
                <a:tc>
                  <a:txBody>
                    <a:bodyPr/>
                    <a:lstStyle/>
                    <a:p>
                      <a:pPr algn="l" fontAlgn="t"/>
                      <a:r>
                        <a:rPr lang="en-US" sz="800" b="0" i="0" u="none" strike="noStrike" dirty="0">
                          <a:latin typeface="Arial"/>
                        </a:rPr>
                        <a:t>Swiss Mushroom Burger</a:t>
                      </a:r>
                    </a:p>
                  </a:txBody>
                  <a:tcPr marL="9525" marR="9525" marT="9525" marB="0"/>
                </a:tc>
                <a:tc>
                  <a:txBody>
                    <a:bodyPr/>
                    <a:lstStyle/>
                    <a:p>
                      <a:pPr algn="l" fontAlgn="t"/>
                      <a:r>
                        <a:rPr lang="en-US" sz="700" b="0" i="0" u="none" strike="noStrike" dirty="0">
                          <a:latin typeface="Arial"/>
                        </a:rPr>
                        <a:t>Swiss Mushroom Burger, our juicy burger topped with melted Swiss cheese and </a:t>
                      </a:r>
                      <a:r>
                        <a:rPr lang="en-US" sz="700" b="0" i="0" u="none" strike="noStrike" dirty="0" smtClean="0">
                          <a:latin typeface="Arial"/>
                        </a:rPr>
                        <a:t>sautéed </a:t>
                      </a:r>
                      <a:r>
                        <a:rPr lang="en-US" sz="700" b="0" i="0" u="none" strike="noStrike" dirty="0">
                          <a:latin typeface="Arial"/>
                        </a:rPr>
                        <a:t>mushrooms, served with fries</a:t>
                      </a:r>
                    </a:p>
                  </a:txBody>
                  <a:tcPr marL="9525" marR="9525" marT="9525" marB="0"/>
                </a:tc>
              </a:tr>
              <a:tr h="365462">
                <a:tc>
                  <a:txBody>
                    <a:bodyPr/>
                    <a:lstStyle/>
                    <a:p>
                      <a:pPr algn="l" fontAlgn="t"/>
                      <a:r>
                        <a:rPr lang="en-US" sz="800" b="0" i="0" u="none" strike="noStrike" dirty="0">
                          <a:latin typeface="Arial"/>
                        </a:rPr>
                        <a:t>Timber Lodge Steakhouse</a:t>
                      </a:r>
                    </a:p>
                  </a:txBody>
                  <a:tcPr marL="9525" marR="9525" marT="9525" marB="0"/>
                </a:tc>
                <a:tc>
                  <a:txBody>
                    <a:bodyPr/>
                    <a:lstStyle/>
                    <a:p>
                      <a:pPr algn="l" fontAlgn="t"/>
                      <a:r>
                        <a:rPr lang="en-US" sz="800" b="0" i="0" u="none" strike="noStrike" dirty="0">
                          <a:latin typeface="Arial"/>
                        </a:rPr>
                        <a:t>Swiss Mushroom Burger</a:t>
                      </a:r>
                    </a:p>
                  </a:txBody>
                  <a:tcPr marL="9525" marR="9525" marT="9525" marB="0"/>
                </a:tc>
                <a:tc>
                  <a:txBody>
                    <a:bodyPr/>
                    <a:lstStyle/>
                    <a:p>
                      <a:pPr algn="l" fontAlgn="t"/>
                      <a:r>
                        <a:rPr lang="en-US" sz="700" b="0" i="0" u="none" strike="noStrike" dirty="0">
                          <a:latin typeface="Arial"/>
                        </a:rPr>
                        <a:t>Half pound hamburgers made with 100% Angus ground beef served on a freshly baked white or wheat bun with your choice of potato, fresh vegetables, soup or salad. Burgers prepared Medium Well and Well</a:t>
                      </a:r>
                    </a:p>
                  </a:txBody>
                  <a:tcPr marL="9525" marR="9525" marT="9525" marB="0"/>
                </a:tc>
              </a:tr>
              <a:tr h="365462">
                <a:tc>
                  <a:txBody>
                    <a:bodyPr/>
                    <a:lstStyle/>
                    <a:p>
                      <a:pPr algn="l" fontAlgn="t"/>
                      <a:r>
                        <a:rPr lang="en-US" sz="800" b="0" i="0" u="none" strike="noStrike" dirty="0">
                          <a:latin typeface="Arial"/>
                        </a:rPr>
                        <a:t>Office Beer Bar &amp; Grill</a:t>
                      </a:r>
                    </a:p>
                  </a:txBody>
                  <a:tcPr marL="9525" marR="9525" marT="9525" marB="0"/>
                </a:tc>
                <a:tc>
                  <a:txBody>
                    <a:bodyPr/>
                    <a:lstStyle/>
                    <a:p>
                      <a:pPr algn="l" fontAlgn="t"/>
                      <a:r>
                        <a:rPr lang="en-US" sz="800" b="0" i="0" u="none" strike="noStrike" dirty="0">
                          <a:latin typeface="Arial"/>
                        </a:rPr>
                        <a:t>Swiss and Mushroom Burger</a:t>
                      </a:r>
                    </a:p>
                  </a:txBody>
                  <a:tcPr marL="9525" marR="9525" marT="9525" marB="0"/>
                </a:tc>
                <a:tc>
                  <a:txBody>
                    <a:bodyPr/>
                    <a:lstStyle/>
                    <a:p>
                      <a:pPr algn="l" fontAlgn="t"/>
                      <a:r>
                        <a:rPr lang="en-US" sz="700" b="0" i="0" u="none" strike="noStrike" dirty="0">
                          <a:latin typeface="Arial"/>
                        </a:rPr>
                        <a:t>Swiss and Mushroom Burger fresh ground USDA choice certified angus beef, served with a choice of roll with lettuce, tomato, pickle and fries</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“Turkey</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Burgers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nvGraphicFramePr>
        <p:xfrm>
          <a:off x="1268820" y="1805804"/>
          <a:ext cx="7223760" cy="4027838"/>
        </p:xfrm>
        <a:graphic>
          <a:graphicData uri="http://schemas.openxmlformats.org/drawingml/2006/table">
            <a:tbl>
              <a:tblPr firstRow="1" lastRow="1" bandRow="1">
                <a:tableStyleId>{7DF18680-E054-41AD-8BC1-D1AEF772440D}</a:tableStyleId>
              </a:tblPr>
              <a:tblGrid>
                <a:gridCol w="1097280"/>
                <a:gridCol w="1097280"/>
                <a:gridCol w="502920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800" b="0" i="0" u="none" strike="noStrike" dirty="0">
                          <a:latin typeface="Arial"/>
                        </a:rPr>
                        <a:t>American Café</a:t>
                      </a:r>
                    </a:p>
                  </a:txBody>
                  <a:tcPr marL="9525" marR="9525" marT="9525" marB="0"/>
                </a:tc>
                <a:tc>
                  <a:txBody>
                    <a:bodyPr/>
                    <a:lstStyle/>
                    <a:p>
                      <a:pPr algn="l" fontAlgn="t"/>
                      <a:r>
                        <a:rPr lang="en-US" sz="800" b="0" i="0" u="none" strike="noStrike" dirty="0">
                          <a:latin typeface="Arial"/>
                        </a:rPr>
                        <a:t>Turkey Burger</a:t>
                      </a:r>
                    </a:p>
                  </a:txBody>
                  <a:tcPr marL="9525" marR="9525" marT="9525" marB="0"/>
                </a:tc>
                <a:tc>
                  <a:txBody>
                    <a:bodyPr/>
                    <a:lstStyle/>
                    <a:p>
                      <a:pPr algn="l" fontAlgn="t"/>
                      <a:r>
                        <a:rPr lang="en-US" sz="700" b="0" i="0" u="none" strike="noStrike" dirty="0">
                          <a:latin typeface="Arial"/>
                        </a:rPr>
                        <a:t>All white meat turkey burger grilled &amp; topped with bacon, lettuce, tomato, red onions, pickles, honey mustard &amp; smoked provolone cheese. Served w/hot seasoned french fries</a:t>
                      </a:r>
                    </a:p>
                  </a:txBody>
                  <a:tcPr marL="9525" marR="9525" marT="9525" marB="0"/>
                </a:tc>
              </a:tr>
              <a:tr h="365462">
                <a:tc>
                  <a:txBody>
                    <a:bodyPr/>
                    <a:lstStyle/>
                    <a:p>
                      <a:pPr algn="l" fontAlgn="t"/>
                      <a:r>
                        <a:rPr lang="en-US" sz="800" b="0" i="0" u="none" strike="noStrike" dirty="0">
                          <a:latin typeface="Arial"/>
                        </a:rPr>
                        <a:t>Café Express</a:t>
                      </a:r>
                    </a:p>
                  </a:txBody>
                  <a:tcPr marL="9525" marR="9525" marT="9525" marB="0"/>
                </a:tc>
                <a:tc>
                  <a:txBody>
                    <a:bodyPr/>
                    <a:lstStyle/>
                    <a:p>
                      <a:pPr algn="l" fontAlgn="t"/>
                      <a:r>
                        <a:rPr lang="en-US" sz="800" b="0" i="0" u="none" strike="noStrike" dirty="0">
                          <a:latin typeface="Arial"/>
                        </a:rPr>
                        <a:t>Turkey Burger</a:t>
                      </a:r>
                    </a:p>
                  </a:txBody>
                  <a:tcPr marL="9525" marR="9525" marT="9525" marB="0"/>
                </a:tc>
                <a:tc>
                  <a:txBody>
                    <a:bodyPr/>
                    <a:lstStyle/>
                    <a:p>
                      <a:pPr algn="l" fontAlgn="t"/>
                      <a:r>
                        <a:rPr lang="en-US" sz="700" b="0" i="0" u="none" strike="noStrike" dirty="0">
                          <a:latin typeface="Arial"/>
                        </a:rPr>
                        <a:t>Turkey Burger, grilled with extra virgin olive oil, fresh herbs and lemon, served with lettuce, tomato and onion on a wheat bun, served with fries, add cheese .60 more</a:t>
                      </a:r>
                    </a:p>
                  </a:txBody>
                  <a:tcPr marL="9525" marR="9525" marT="9525" marB="0"/>
                </a:tc>
              </a:tr>
              <a:tr h="365462">
                <a:tc>
                  <a:txBody>
                    <a:bodyPr/>
                    <a:lstStyle/>
                    <a:p>
                      <a:pPr algn="l" fontAlgn="t"/>
                      <a:r>
                        <a:rPr lang="en-US" sz="800" b="0" i="0" u="none" strike="noStrike" dirty="0">
                          <a:latin typeface="Arial"/>
                        </a:rPr>
                        <a:t>First Watch Restaurants</a:t>
                      </a:r>
                    </a:p>
                  </a:txBody>
                  <a:tcPr marL="9525" marR="9525" marT="9525" marB="0"/>
                </a:tc>
                <a:tc>
                  <a:txBody>
                    <a:bodyPr/>
                    <a:lstStyle/>
                    <a:p>
                      <a:pPr algn="l" fontAlgn="t"/>
                      <a:r>
                        <a:rPr lang="en-US" sz="800" b="0" i="0" u="none" strike="noStrike" dirty="0">
                          <a:latin typeface="Arial"/>
                        </a:rPr>
                        <a:t>Turkey Burger</a:t>
                      </a:r>
                    </a:p>
                  </a:txBody>
                  <a:tcPr marL="9525" marR="9525" marT="9525" marB="0"/>
                </a:tc>
                <a:tc>
                  <a:txBody>
                    <a:bodyPr/>
                    <a:lstStyle/>
                    <a:p>
                      <a:pPr algn="l" fontAlgn="t"/>
                      <a:r>
                        <a:rPr lang="en-US" sz="700" b="0" i="0" u="none" strike="noStrike" dirty="0">
                          <a:latin typeface="Arial"/>
                        </a:rPr>
                        <a:t>Turkey Burger, seasoned turkey patty, lettuce, tomato, and red onion on a Kaiser roll, served with a marinated salad, First Watch potatoes, fresh fruit and our honey dijon dressing on the side</a:t>
                      </a:r>
                    </a:p>
                  </a:txBody>
                  <a:tcPr marL="9525" marR="9525" marT="9525" marB="0"/>
                </a:tc>
              </a:tr>
              <a:tr h="365462">
                <a:tc>
                  <a:txBody>
                    <a:bodyPr/>
                    <a:lstStyle/>
                    <a:p>
                      <a:pPr algn="l" fontAlgn="t"/>
                      <a:r>
                        <a:rPr lang="en-US" sz="800" b="0" i="0" u="none" strike="noStrike" dirty="0">
                          <a:latin typeface="Arial"/>
                        </a:rPr>
                        <a:t>Hofs Hut Restaurant &amp; Bakery</a:t>
                      </a:r>
                    </a:p>
                  </a:txBody>
                  <a:tcPr marL="9525" marR="9525" marT="9525" marB="0"/>
                </a:tc>
                <a:tc>
                  <a:txBody>
                    <a:bodyPr/>
                    <a:lstStyle/>
                    <a:p>
                      <a:pPr algn="l" fontAlgn="t"/>
                      <a:r>
                        <a:rPr lang="en-US" sz="800" b="0" i="0" u="none" strike="noStrike" dirty="0">
                          <a:latin typeface="Arial"/>
                        </a:rPr>
                        <a:t>Turkey Burger</a:t>
                      </a:r>
                    </a:p>
                  </a:txBody>
                  <a:tcPr marL="9525" marR="9525" marT="9525" marB="0"/>
                </a:tc>
                <a:tc>
                  <a:txBody>
                    <a:bodyPr/>
                    <a:lstStyle/>
                    <a:p>
                      <a:pPr algn="l" fontAlgn="t"/>
                      <a:r>
                        <a:rPr lang="en-US" sz="700" b="0" i="0" u="none" strike="noStrike" dirty="0">
                          <a:latin typeface="Arial"/>
                        </a:rPr>
                        <a:t>Grilled turkey patty piled high with lettuce, tomato, pickles and our own thousand island dressing on a honey wheat bun. With french fries, onion rings, cole slaw, Asian noodle salad or fresh fruit. Soup or salad $1.69 more</a:t>
                      </a:r>
                    </a:p>
                  </a:txBody>
                  <a:tcPr marL="9525" marR="9525" marT="9525" marB="0"/>
                </a:tc>
              </a:tr>
              <a:tr h="365462">
                <a:tc>
                  <a:txBody>
                    <a:bodyPr/>
                    <a:lstStyle/>
                    <a:p>
                      <a:pPr algn="l" fontAlgn="t"/>
                      <a:r>
                        <a:rPr lang="en-US" sz="800" b="0" i="0" u="none" strike="noStrike" dirty="0">
                          <a:latin typeface="Arial"/>
                        </a:rPr>
                        <a:t>Jerrys Famous Deli</a:t>
                      </a:r>
                    </a:p>
                  </a:txBody>
                  <a:tcPr marL="9525" marR="9525" marT="9525" marB="0"/>
                </a:tc>
                <a:tc>
                  <a:txBody>
                    <a:bodyPr/>
                    <a:lstStyle/>
                    <a:p>
                      <a:pPr algn="l" fontAlgn="t"/>
                      <a:r>
                        <a:rPr lang="en-US" sz="800" b="0" i="0" u="none" strike="noStrike" dirty="0">
                          <a:latin typeface="Arial"/>
                        </a:rPr>
                        <a:t>Turkey Burger</a:t>
                      </a:r>
                    </a:p>
                  </a:txBody>
                  <a:tcPr marL="9525" marR="9525" marT="9525" marB="0"/>
                </a:tc>
                <a:tc>
                  <a:txBody>
                    <a:bodyPr/>
                    <a:lstStyle/>
                    <a:p>
                      <a:pPr algn="l" fontAlgn="t"/>
                      <a:r>
                        <a:rPr lang="en-US" sz="700" b="0" i="0" u="none" strike="noStrike" dirty="0">
                          <a:latin typeface="Arial"/>
                        </a:rPr>
                        <a:t>Turkey Burger. Comes with fries or onion rings or baked beans and cole slaw</a:t>
                      </a:r>
                    </a:p>
                  </a:txBody>
                  <a:tcPr marL="9525" marR="9525" marT="9525" marB="0"/>
                </a:tc>
              </a:tr>
              <a:tr h="365462">
                <a:tc>
                  <a:txBody>
                    <a:bodyPr/>
                    <a:lstStyle/>
                    <a:p>
                      <a:pPr algn="l" fontAlgn="t"/>
                      <a:r>
                        <a:rPr lang="en-US" sz="800" b="0" i="0" u="none" strike="noStrike" dirty="0">
                          <a:latin typeface="Arial"/>
                        </a:rPr>
                        <a:t>Jocks and Jills Sports Grill</a:t>
                      </a:r>
                    </a:p>
                  </a:txBody>
                  <a:tcPr marL="9525" marR="9525" marT="9525" marB="0"/>
                </a:tc>
                <a:tc>
                  <a:txBody>
                    <a:bodyPr/>
                    <a:lstStyle/>
                    <a:p>
                      <a:pPr algn="l" fontAlgn="t"/>
                      <a:r>
                        <a:rPr lang="en-US" sz="800" b="0" i="0" u="none" strike="noStrike" dirty="0">
                          <a:latin typeface="Arial"/>
                        </a:rPr>
                        <a:t>Turkey Burger</a:t>
                      </a:r>
                    </a:p>
                  </a:txBody>
                  <a:tcPr marL="9525" marR="9525" marT="9525" marB="0"/>
                </a:tc>
                <a:tc>
                  <a:txBody>
                    <a:bodyPr/>
                    <a:lstStyle/>
                    <a:p>
                      <a:pPr algn="l" fontAlgn="t"/>
                      <a:r>
                        <a:rPr lang="en-US" sz="700" b="0" i="0" u="none" strike="noStrike" dirty="0">
                          <a:latin typeface="Arial"/>
                        </a:rPr>
                        <a:t>Turkey Burger, chargrilled and seasoned ground turkey burger served on wheat bun, served with choice of French fries, pasta salad, cole slaw or homemade potato chips</a:t>
                      </a:r>
                    </a:p>
                  </a:txBody>
                  <a:tcPr marL="9525" marR="9525" marT="9525" marB="0"/>
                </a:tc>
              </a:tr>
              <a:tr h="365462">
                <a:tc>
                  <a:txBody>
                    <a:bodyPr/>
                    <a:lstStyle/>
                    <a:p>
                      <a:pPr algn="l" fontAlgn="t"/>
                      <a:r>
                        <a:rPr lang="en-US" sz="800" b="0" i="0" u="none" strike="noStrike" dirty="0">
                          <a:latin typeface="Arial"/>
                        </a:rPr>
                        <a:t>Kona Grill</a:t>
                      </a:r>
                    </a:p>
                  </a:txBody>
                  <a:tcPr marL="9525" marR="9525" marT="9525" marB="0"/>
                </a:tc>
                <a:tc>
                  <a:txBody>
                    <a:bodyPr/>
                    <a:lstStyle/>
                    <a:p>
                      <a:pPr algn="l" fontAlgn="t"/>
                      <a:r>
                        <a:rPr lang="en-US" sz="800" b="0" i="0" u="none" strike="noStrike" dirty="0">
                          <a:latin typeface="Arial"/>
                        </a:rPr>
                        <a:t>Turkey Burger</a:t>
                      </a:r>
                    </a:p>
                  </a:txBody>
                  <a:tcPr marL="9525" marR="9525" marT="9525" marB="0"/>
                </a:tc>
                <a:tc>
                  <a:txBody>
                    <a:bodyPr/>
                    <a:lstStyle/>
                    <a:p>
                      <a:pPr algn="l" fontAlgn="t"/>
                      <a:r>
                        <a:rPr lang="en-US" sz="700" b="0" i="0" u="none" strike="noStrike" dirty="0">
                          <a:latin typeface="Arial"/>
                        </a:rPr>
                        <a:t>Turkey Burger. Fresh ground turkey blended with veggies and spices, topped with havarti cheese, lettuce, tomato, red onion and basil pesto aioli. Served with shoestring fries and a housemade pickle spear.</a:t>
                      </a:r>
                    </a:p>
                  </a:txBody>
                  <a:tcPr marL="9525" marR="9525" marT="9525" marB="0"/>
                </a:tc>
              </a:tr>
              <a:tr h="365462">
                <a:tc>
                  <a:txBody>
                    <a:bodyPr/>
                    <a:lstStyle/>
                    <a:p>
                      <a:pPr algn="l" fontAlgn="t"/>
                      <a:r>
                        <a:rPr lang="en-US" sz="800" b="0" i="0" u="none" strike="noStrike" dirty="0">
                          <a:latin typeface="Arial"/>
                        </a:rPr>
                        <a:t>Millers Ale House Restaurants</a:t>
                      </a:r>
                    </a:p>
                  </a:txBody>
                  <a:tcPr marL="9525" marR="9525" marT="9525" marB="0"/>
                </a:tc>
                <a:tc>
                  <a:txBody>
                    <a:bodyPr/>
                    <a:lstStyle/>
                    <a:p>
                      <a:pPr algn="l" fontAlgn="t"/>
                      <a:r>
                        <a:rPr lang="en-US" sz="800" b="0" i="0" u="none" strike="noStrike" dirty="0">
                          <a:latin typeface="Arial"/>
                        </a:rPr>
                        <a:t>Turkey Burger</a:t>
                      </a:r>
                    </a:p>
                  </a:txBody>
                  <a:tcPr marL="9525" marR="9525" marT="9525" marB="0"/>
                </a:tc>
                <a:tc>
                  <a:txBody>
                    <a:bodyPr/>
                    <a:lstStyle/>
                    <a:p>
                      <a:pPr algn="l" fontAlgn="t"/>
                      <a:r>
                        <a:rPr lang="en-US" sz="700" b="0" i="0" u="none" strike="noStrike" dirty="0">
                          <a:latin typeface="Arial"/>
                        </a:rPr>
                        <a:t>Turkey burger. Served with lettuce, tomato, pickle and fries, or substitute onion rings for 50 cents. Half pound fresh charbroiled sirloin</a:t>
                      </a:r>
                    </a:p>
                  </a:txBody>
                  <a:tcPr marL="9525" marR="9525" marT="9525" marB="0"/>
                </a:tc>
              </a:tr>
              <a:tr h="365462">
                <a:tc>
                  <a:txBody>
                    <a:bodyPr/>
                    <a:lstStyle/>
                    <a:p>
                      <a:pPr algn="l" fontAlgn="t"/>
                      <a:r>
                        <a:rPr lang="en-US" sz="800" b="0" i="0" u="none" strike="noStrike" dirty="0">
                          <a:latin typeface="Arial"/>
                        </a:rPr>
                        <a:t>Old Chicago</a:t>
                      </a:r>
                    </a:p>
                  </a:txBody>
                  <a:tcPr marL="9525" marR="9525" marT="9525" marB="0"/>
                </a:tc>
                <a:tc>
                  <a:txBody>
                    <a:bodyPr/>
                    <a:lstStyle/>
                    <a:p>
                      <a:pPr algn="l" fontAlgn="t"/>
                      <a:r>
                        <a:rPr lang="en-US" sz="800" b="0" i="0" u="none" strike="noStrike" dirty="0">
                          <a:latin typeface="Arial"/>
                        </a:rPr>
                        <a:t>Turkey Burger</a:t>
                      </a:r>
                    </a:p>
                  </a:txBody>
                  <a:tcPr marL="9525" marR="9525" marT="9525" marB="0"/>
                </a:tc>
                <a:tc>
                  <a:txBody>
                    <a:bodyPr/>
                    <a:lstStyle/>
                    <a:p>
                      <a:pPr algn="l" fontAlgn="t"/>
                      <a:r>
                        <a:rPr lang="en-US" sz="700" b="0" i="0" u="none" strike="noStrike" dirty="0">
                          <a:latin typeface="Arial"/>
                        </a:rPr>
                        <a:t>Third-pound of seasoned ground turkey, charbroiled and served with salsa. Comes with fries, cole slaw,  or fresh vegetables with ranch dressing</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089" y="201706"/>
            <a:ext cx="8642555" cy="990600"/>
          </a:xfrm>
        </p:spPr>
        <p:txBody>
          <a:bodyPr>
            <a:normAutofit/>
          </a:bodyPr>
          <a:lstStyle/>
          <a:p>
            <a:r>
              <a:rPr lang="en-US" sz="1800" i="1" dirty="0" smtClean="0">
                <a:effectLst/>
                <a:latin typeface="Arial" pitchFamily="34" charset="0"/>
                <a:cs typeface="Arial" pitchFamily="34" charset="0"/>
              </a:rPr>
              <a:t>Leading Potatoes on the Menu as Side Options with Burgers/Dogs</a:t>
            </a:r>
            <a:endParaRPr lang="en-US" sz="1800" i="1" dirty="0">
              <a:effectLst/>
              <a:latin typeface="Arial" pitchFamily="34" charset="0"/>
              <a:cs typeface="Arial" pitchFamily="34" charset="0"/>
            </a:endParaRPr>
          </a:p>
        </p:txBody>
      </p:sp>
      <p:graphicFrame>
        <p:nvGraphicFramePr>
          <p:cNvPr id="8" name="Content Placeholder 7"/>
          <p:cNvGraphicFramePr>
            <a:graphicFrameLocks noGrp="1"/>
          </p:cNvGraphicFramePr>
          <p:nvPr>
            <p:ph sz="quarter" idx="13"/>
          </p:nvPr>
        </p:nvGraphicFramePr>
        <p:xfrm>
          <a:off x="649064" y="2642716"/>
          <a:ext cx="8153400" cy="3641126"/>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812800" y="1531879"/>
            <a:ext cx="8123382" cy="954107"/>
          </a:xfrm>
          <a:prstGeom prst="rect">
            <a:avLst/>
          </a:prstGeom>
          <a:noFill/>
        </p:spPr>
        <p:txBody>
          <a:bodyPr wrap="square" rtlCol="0">
            <a:spAutoFit/>
          </a:bodyPr>
          <a:lstStyle/>
          <a:p>
            <a:pPr>
              <a:buFont typeface="Arial" pitchFamily="34" charset="0"/>
              <a:buChar char="•"/>
            </a:pPr>
            <a:r>
              <a:rPr lang="en-US" sz="1400" dirty="0" smtClean="0">
                <a:latin typeface="Arial" pitchFamily="34" charset="0"/>
                <a:cs typeface="Arial" pitchFamily="34" charset="0"/>
              </a:rPr>
              <a:t>In </a:t>
            </a:r>
            <a:r>
              <a:rPr lang="en-US" sz="1400" b="1" i="1" dirty="0" smtClean="0">
                <a:latin typeface="Arial" pitchFamily="34" charset="0"/>
                <a:cs typeface="Arial" pitchFamily="34" charset="0"/>
              </a:rPr>
              <a:t>Chain Restaurants</a:t>
            </a:r>
            <a:r>
              <a:rPr lang="en-US" sz="1400" dirty="0" smtClean="0">
                <a:latin typeface="Arial" pitchFamily="34" charset="0"/>
                <a:cs typeface="Arial" pitchFamily="34" charset="0"/>
              </a:rPr>
              <a:t>, when Burgers or Hot Dogs are listed on the menu, most of the time (78.1% of items), the menu option presented on the menu is French Fries.</a:t>
            </a:r>
          </a:p>
          <a:p>
            <a:pPr>
              <a:buFont typeface="Arial" pitchFamily="34" charset="0"/>
              <a:buChar char="•"/>
            </a:pPr>
            <a:r>
              <a:rPr lang="en-US" sz="1400" dirty="0" smtClean="0">
                <a:latin typeface="Arial" pitchFamily="34" charset="0"/>
                <a:cs typeface="Arial" pitchFamily="34" charset="0"/>
              </a:rPr>
              <a:t>Other leading potato sides include Potato Chips (5.7%), Seasoned French Fries (5.0%), Mashed Potatoes (2.4%), Potato Salad (2.1%), Hashbrown Potatoes (1.6%) and Shoestring Fries (1.6%).</a:t>
            </a:r>
            <a:endParaRPr lang="en-US" sz="1400" dirty="0">
              <a:latin typeface="Arial" pitchFamily="34" charset="0"/>
              <a:cs typeface="Arial" pitchFamily="34" charset="0"/>
            </a:endParaRPr>
          </a:p>
        </p:txBody>
      </p:sp>
      <p:sp>
        <p:nvSpPr>
          <p:cNvPr id="6" name="TextBox 5"/>
          <p:cNvSpPr txBox="1"/>
          <p:nvPr/>
        </p:nvSpPr>
        <p:spPr>
          <a:xfrm>
            <a:off x="968134" y="6396335"/>
            <a:ext cx="4905128" cy="461665"/>
          </a:xfrm>
          <a:prstGeom prst="rect">
            <a:avLst/>
          </a:prstGeom>
          <a:noFill/>
        </p:spPr>
        <p:txBody>
          <a:bodyPr wrap="square" rtlCol="0" anchor="b">
            <a:spAutoFit/>
          </a:bodyPr>
          <a:lstStyle/>
          <a:p>
            <a:r>
              <a:rPr lang="en-US" sz="1200" b="1" dirty="0" smtClean="0">
                <a:solidFill>
                  <a:schemeClr val="tx1">
                    <a:lumMod val="50000"/>
                    <a:lumOff val="50000"/>
                  </a:schemeClr>
                </a:solidFill>
              </a:rPr>
              <a:t>Base: 1522 potato sides listed on menus of 646 chain restaurants</a:t>
            </a:r>
          </a:p>
          <a:p>
            <a:r>
              <a:rPr lang="en-US" sz="1200" b="1" dirty="0" smtClean="0">
                <a:solidFill>
                  <a:schemeClr val="tx1">
                    <a:lumMod val="50000"/>
                    <a:lumOff val="50000"/>
                  </a:schemeClr>
                </a:solidFill>
              </a:rPr>
              <a:t>serving burgers and/or hot dogs</a:t>
            </a:r>
          </a:p>
        </p:txBody>
      </p:sp>
      <p:sp>
        <p:nvSpPr>
          <p:cNvPr id="7" name="Title 1"/>
          <p:cNvSpPr txBox="1">
            <a:spLocks/>
          </p:cNvSpPr>
          <p:nvPr/>
        </p:nvSpPr>
        <p:spPr>
          <a:xfrm>
            <a:off x="256747" y="373489"/>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Chain Restaurants with Burgers and / or Hot Dogs</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on the Menu</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486378"/>
            <a:ext cx="8153400" cy="990600"/>
          </a:xfrm>
        </p:spPr>
        <p:txBody>
          <a:bodyPr>
            <a:normAutofit/>
          </a:bodyPr>
          <a:lstStyle/>
          <a:p>
            <a:r>
              <a:rPr lang="en-US" b="1" dirty="0" smtClean="0">
                <a:solidFill>
                  <a:schemeClr val="tx1">
                    <a:lumMod val="50000"/>
                    <a:lumOff val="50000"/>
                  </a:schemeClr>
                </a:solidFill>
              </a:rPr>
              <a:t>Research Methodology</a:t>
            </a:r>
            <a:br>
              <a:rPr lang="en-US" b="1" dirty="0" smtClean="0">
                <a:solidFill>
                  <a:schemeClr val="tx1">
                    <a:lumMod val="50000"/>
                    <a:lumOff val="50000"/>
                  </a:schemeClr>
                </a:solidFill>
              </a:rPr>
            </a:br>
            <a:endParaRPr lang="en-US" dirty="0"/>
          </a:p>
        </p:txBody>
      </p:sp>
      <p:sp>
        <p:nvSpPr>
          <p:cNvPr id="3" name="Content Placeholder 2"/>
          <p:cNvSpPr>
            <a:spLocks noGrp="1"/>
          </p:cNvSpPr>
          <p:nvPr>
            <p:ph sz="quarter" idx="13"/>
          </p:nvPr>
        </p:nvSpPr>
        <p:spPr/>
        <p:txBody>
          <a:bodyPr>
            <a:normAutofit/>
          </a:bodyPr>
          <a:lstStyle/>
          <a:p>
            <a:pPr marL="0" indent="0">
              <a:buNone/>
            </a:pPr>
            <a:r>
              <a:rPr lang="en-US" sz="2000" i="1" dirty="0" smtClean="0"/>
              <a:t>The source for information in this report is the MenuMine Online Database of Chain, Independent and Non Commercial Menus.  With menus from 1,544 foodservice operations collected in 2011 and in years going back to 1996, MenuMine is the most complete and in depth menu analysis service in existence.  Menu data is entered continually into the MenuMine database.  Each menu item and food component/ingredient is classified for easy retrieval and analysis.  Application of food product use by Menu Part, Market Segment, Cuisine of Item, Menu Item Type and Related Ingredient.  MenuMine's unique statistical measures, including Category Incidence provide food manufacturers, chains and food product associations with valuable insights into the dynamics of menu item presentation and positioning. </a:t>
            </a:r>
            <a:endParaRPr lang="en-US" sz="2000"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089" y="201706"/>
            <a:ext cx="8642555" cy="990600"/>
          </a:xfrm>
        </p:spPr>
        <p:txBody>
          <a:bodyPr>
            <a:normAutofit/>
          </a:bodyPr>
          <a:lstStyle/>
          <a:p>
            <a:r>
              <a:rPr lang="en-US" sz="1800" i="1" dirty="0" smtClean="0">
                <a:effectLst/>
                <a:latin typeface="Arial" pitchFamily="34" charset="0"/>
                <a:cs typeface="Arial" pitchFamily="34" charset="0"/>
              </a:rPr>
              <a:t>Leading Potatoes on the Menu as Side Options with Burgers/Dogs</a:t>
            </a:r>
            <a:endParaRPr lang="en-US" sz="1800" i="1" dirty="0">
              <a:effectLst/>
              <a:latin typeface="Arial" pitchFamily="34" charset="0"/>
              <a:cs typeface="Arial" pitchFamily="34" charset="0"/>
            </a:endParaRPr>
          </a:p>
        </p:txBody>
      </p:sp>
      <p:graphicFrame>
        <p:nvGraphicFramePr>
          <p:cNvPr id="8" name="Content Placeholder 7"/>
          <p:cNvGraphicFramePr>
            <a:graphicFrameLocks noGrp="1"/>
          </p:cNvGraphicFramePr>
          <p:nvPr>
            <p:ph sz="quarter" idx="13"/>
          </p:nvPr>
        </p:nvGraphicFramePr>
        <p:xfrm>
          <a:off x="680961" y="2515125"/>
          <a:ext cx="8153400" cy="3747451"/>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812800" y="1531879"/>
            <a:ext cx="8123382" cy="954107"/>
          </a:xfrm>
          <a:prstGeom prst="rect">
            <a:avLst/>
          </a:prstGeom>
          <a:noFill/>
        </p:spPr>
        <p:txBody>
          <a:bodyPr wrap="square" rtlCol="0">
            <a:spAutoFit/>
          </a:bodyPr>
          <a:lstStyle/>
          <a:p>
            <a:pPr>
              <a:buFont typeface="Arial" pitchFamily="34" charset="0"/>
              <a:buChar char="•"/>
            </a:pPr>
            <a:r>
              <a:rPr lang="en-US" sz="1400" dirty="0" smtClean="0">
                <a:latin typeface="Arial" pitchFamily="34" charset="0"/>
                <a:cs typeface="Arial" pitchFamily="34" charset="0"/>
              </a:rPr>
              <a:t>In </a:t>
            </a:r>
            <a:r>
              <a:rPr lang="en-US" sz="1400" b="1" i="1" dirty="0" smtClean="0">
                <a:latin typeface="Arial" pitchFamily="34" charset="0"/>
                <a:cs typeface="Arial" pitchFamily="34" charset="0"/>
              </a:rPr>
              <a:t>Independent Restaurants</a:t>
            </a:r>
            <a:r>
              <a:rPr lang="en-US" sz="1400" dirty="0" smtClean="0">
                <a:latin typeface="Arial" pitchFamily="34" charset="0"/>
                <a:cs typeface="Arial" pitchFamily="34" charset="0"/>
              </a:rPr>
              <a:t>, when Burgers or Hot Dogs are listed on the menu, French Fries are presented on the menu as an option 79.8% of the time.</a:t>
            </a:r>
          </a:p>
          <a:p>
            <a:pPr>
              <a:buFont typeface="Arial" pitchFamily="34" charset="0"/>
              <a:buChar char="•"/>
            </a:pPr>
            <a:r>
              <a:rPr lang="en-US" sz="1400" dirty="0" smtClean="0">
                <a:latin typeface="Arial" pitchFamily="34" charset="0"/>
                <a:cs typeface="Arial" pitchFamily="34" charset="0"/>
              </a:rPr>
              <a:t>Other leading potato sides include Potato Chips (6.3%), Seasoned French Fries (3.8%), Potato Salad (3.8%), Baked Potato (3.0%) and Mashed Potatoes (2.0%).</a:t>
            </a:r>
            <a:endParaRPr lang="en-US" sz="1400" dirty="0">
              <a:latin typeface="Arial" pitchFamily="34" charset="0"/>
              <a:cs typeface="Arial" pitchFamily="34" charset="0"/>
            </a:endParaRPr>
          </a:p>
        </p:txBody>
      </p:sp>
      <p:sp>
        <p:nvSpPr>
          <p:cNvPr id="6" name="TextBox 5"/>
          <p:cNvSpPr txBox="1"/>
          <p:nvPr/>
        </p:nvSpPr>
        <p:spPr>
          <a:xfrm>
            <a:off x="968134" y="6396335"/>
            <a:ext cx="4905128" cy="461665"/>
          </a:xfrm>
          <a:prstGeom prst="rect">
            <a:avLst/>
          </a:prstGeom>
          <a:noFill/>
        </p:spPr>
        <p:txBody>
          <a:bodyPr wrap="square" rtlCol="0" anchor="b">
            <a:spAutoFit/>
          </a:bodyPr>
          <a:lstStyle/>
          <a:p>
            <a:r>
              <a:rPr lang="en-US" sz="1200" b="1" dirty="0" smtClean="0">
                <a:solidFill>
                  <a:schemeClr val="tx1">
                    <a:lumMod val="50000"/>
                    <a:lumOff val="50000"/>
                  </a:schemeClr>
                </a:solidFill>
              </a:rPr>
              <a:t>Base: 740 potato sides listed on menus of 623 independent restaurants</a:t>
            </a:r>
          </a:p>
          <a:p>
            <a:r>
              <a:rPr lang="en-US" sz="1200" b="1" dirty="0" smtClean="0">
                <a:solidFill>
                  <a:schemeClr val="tx1">
                    <a:lumMod val="50000"/>
                    <a:lumOff val="50000"/>
                  </a:schemeClr>
                </a:solidFill>
              </a:rPr>
              <a:t>serving burgers and/or hot dogs</a:t>
            </a:r>
          </a:p>
        </p:txBody>
      </p:sp>
      <p:sp>
        <p:nvSpPr>
          <p:cNvPr id="7" name="Title 1"/>
          <p:cNvSpPr txBox="1">
            <a:spLocks/>
          </p:cNvSpPr>
          <p:nvPr/>
        </p:nvSpPr>
        <p:spPr>
          <a:xfrm>
            <a:off x="256747" y="373489"/>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Independent Restaurants with Burgers and / or Hot Dogs</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on the Menu</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089" y="201706"/>
            <a:ext cx="8642555" cy="990600"/>
          </a:xfrm>
        </p:spPr>
        <p:txBody>
          <a:bodyPr>
            <a:normAutofit/>
          </a:bodyPr>
          <a:lstStyle/>
          <a:p>
            <a:r>
              <a:rPr lang="en-US" sz="1800" i="1" dirty="0" smtClean="0">
                <a:effectLst/>
                <a:latin typeface="Arial" pitchFamily="34" charset="0"/>
                <a:cs typeface="Arial" pitchFamily="34" charset="0"/>
              </a:rPr>
              <a:t>Leading Potatoes on the Menu as Side Options with Burgers/Dogs</a:t>
            </a:r>
            <a:endParaRPr lang="en-US" sz="1800" i="1" dirty="0">
              <a:effectLst/>
              <a:latin typeface="Arial" pitchFamily="34" charset="0"/>
              <a:cs typeface="Arial" pitchFamily="34" charset="0"/>
            </a:endParaRPr>
          </a:p>
        </p:txBody>
      </p:sp>
      <p:graphicFrame>
        <p:nvGraphicFramePr>
          <p:cNvPr id="8" name="Content Placeholder 7"/>
          <p:cNvGraphicFramePr>
            <a:graphicFrameLocks noGrp="1"/>
          </p:cNvGraphicFramePr>
          <p:nvPr>
            <p:ph sz="quarter" idx="13"/>
          </p:nvPr>
        </p:nvGraphicFramePr>
        <p:xfrm>
          <a:off x="649064" y="2642716"/>
          <a:ext cx="8153400" cy="3641126"/>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812800" y="1531879"/>
            <a:ext cx="8123382" cy="1169551"/>
          </a:xfrm>
          <a:prstGeom prst="rect">
            <a:avLst/>
          </a:prstGeom>
          <a:noFill/>
        </p:spPr>
        <p:txBody>
          <a:bodyPr wrap="square" rtlCol="0">
            <a:spAutoFit/>
          </a:bodyPr>
          <a:lstStyle/>
          <a:p>
            <a:pPr>
              <a:buFont typeface="Arial" pitchFamily="34" charset="0"/>
              <a:buChar char="•"/>
            </a:pPr>
            <a:r>
              <a:rPr lang="en-US" sz="1400" dirty="0" smtClean="0">
                <a:latin typeface="Arial" pitchFamily="34" charset="0"/>
                <a:cs typeface="Arial" pitchFamily="34" charset="0"/>
              </a:rPr>
              <a:t>In </a:t>
            </a:r>
            <a:r>
              <a:rPr lang="en-US" sz="1400" b="1" i="1" dirty="0" smtClean="0">
                <a:latin typeface="Arial" pitchFamily="34" charset="0"/>
                <a:cs typeface="Arial" pitchFamily="34" charset="0"/>
              </a:rPr>
              <a:t>Non Commercial</a:t>
            </a:r>
            <a:r>
              <a:rPr lang="en-US" sz="1400" dirty="0" smtClean="0">
                <a:latin typeface="Arial" pitchFamily="34" charset="0"/>
                <a:cs typeface="Arial" pitchFamily="34" charset="0"/>
              </a:rPr>
              <a:t>, when Burgers or Hot Dogs are listed on the menu, over half the time (52.5%) the menu option presented on the menu is French Fries.</a:t>
            </a:r>
          </a:p>
          <a:p>
            <a:pPr>
              <a:buFont typeface="Arial" pitchFamily="34" charset="0"/>
              <a:buChar char="•"/>
            </a:pPr>
            <a:r>
              <a:rPr lang="en-US" sz="1400" dirty="0" smtClean="0">
                <a:latin typeface="Arial" pitchFamily="34" charset="0"/>
                <a:cs typeface="Arial" pitchFamily="34" charset="0"/>
              </a:rPr>
              <a:t>More so than in chain or independent restaurants, potatoes other-than-fries are offered as side options to burgers/hot dogs, and these include potato chips (13.8%), tater tots (7.1%) and potato wedges (6.7%). </a:t>
            </a:r>
            <a:endParaRPr lang="en-US" sz="1400" dirty="0">
              <a:latin typeface="Arial" pitchFamily="34" charset="0"/>
              <a:cs typeface="Arial" pitchFamily="34" charset="0"/>
            </a:endParaRPr>
          </a:p>
        </p:txBody>
      </p:sp>
      <p:sp>
        <p:nvSpPr>
          <p:cNvPr id="6" name="TextBox 5"/>
          <p:cNvSpPr txBox="1"/>
          <p:nvPr/>
        </p:nvSpPr>
        <p:spPr>
          <a:xfrm>
            <a:off x="968134" y="6396335"/>
            <a:ext cx="4905128" cy="461665"/>
          </a:xfrm>
          <a:prstGeom prst="rect">
            <a:avLst/>
          </a:prstGeom>
          <a:noFill/>
        </p:spPr>
        <p:txBody>
          <a:bodyPr wrap="square" rtlCol="0" anchor="b">
            <a:spAutoFit/>
          </a:bodyPr>
          <a:lstStyle/>
          <a:p>
            <a:r>
              <a:rPr lang="en-US" sz="1200" b="1" dirty="0" smtClean="0">
                <a:solidFill>
                  <a:schemeClr val="tx1">
                    <a:lumMod val="50000"/>
                    <a:lumOff val="50000"/>
                  </a:schemeClr>
                </a:solidFill>
              </a:rPr>
              <a:t>Base: 221 potato sides listed on menus of 275 non commercial operators serving burgers and/or hot dogs</a:t>
            </a:r>
          </a:p>
        </p:txBody>
      </p:sp>
      <p:sp>
        <p:nvSpPr>
          <p:cNvPr id="7" name="Title 1"/>
          <p:cNvSpPr txBox="1">
            <a:spLocks/>
          </p:cNvSpPr>
          <p:nvPr/>
        </p:nvSpPr>
        <p:spPr>
          <a:xfrm>
            <a:off x="256747" y="373489"/>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Non Commercial Operators with Burgers and / or Hot Dogs</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on the Menu</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68134" y="6396335"/>
            <a:ext cx="4905128" cy="461665"/>
          </a:xfrm>
          <a:prstGeom prst="rect">
            <a:avLst/>
          </a:prstGeom>
          <a:noFill/>
        </p:spPr>
        <p:txBody>
          <a:bodyPr wrap="square" rtlCol="0" anchor="b">
            <a:spAutoFit/>
          </a:bodyPr>
          <a:lstStyle/>
          <a:p>
            <a:r>
              <a:rPr lang="en-US" sz="1200" b="1" dirty="0" smtClean="0">
                <a:solidFill>
                  <a:schemeClr val="tx1">
                    <a:lumMod val="50000"/>
                    <a:lumOff val="50000"/>
                  </a:schemeClr>
                </a:solidFill>
              </a:rPr>
              <a:t>Base: 221 potato sides listed on menus of 275 non commercial operators serving burgers and/or hot dogs</a:t>
            </a:r>
          </a:p>
        </p:txBody>
      </p:sp>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“All</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American” Burgers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447083271"/>
              </p:ext>
            </p:extLst>
          </p:nvPr>
        </p:nvGraphicFramePr>
        <p:xfrm>
          <a:off x="1268820" y="1805804"/>
          <a:ext cx="7223760" cy="4378902"/>
        </p:xfrm>
        <a:graphic>
          <a:graphicData uri="http://schemas.openxmlformats.org/drawingml/2006/table">
            <a:tbl>
              <a:tblPr firstRow="1" lastRow="1" bandRow="1">
                <a:tableStyleId>{7DF18680-E054-41AD-8BC1-D1AEF772440D}</a:tableStyleId>
              </a:tblPr>
              <a:tblGrid>
                <a:gridCol w="1097280"/>
                <a:gridCol w="1097280"/>
                <a:gridCol w="502920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900" u="none" strike="noStrike" dirty="0" smtClean="0"/>
                        <a:t>Applebee's </a:t>
                      </a:r>
                      <a:r>
                        <a:rPr lang="en-US" sz="900" u="none" strike="noStrike" dirty="0"/>
                        <a:t>Neighborhood Grill &amp; Bar</a:t>
                      </a:r>
                      <a:endParaRPr lang="en-US" sz="900" b="0" i="0" u="none" strike="noStrike" dirty="0">
                        <a:latin typeface="Arial"/>
                      </a:endParaRPr>
                    </a:p>
                  </a:txBody>
                  <a:tcPr marL="7458" marR="7458" marT="7458" marB="0"/>
                </a:tc>
                <a:tc>
                  <a:txBody>
                    <a:bodyPr/>
                    <a:lstStyle/>
                    <a:p>
                      <a:pPr algn="l" fontAlgn="t"/>
                      <a:r>
                        <a:rPr lang="en-US" sz="900" u="none" strike="noStrike" dirty="0"/>
                        <a:t>A1 Steakhouse Burger</a:t>
                      </a:r>
                      <a:endParaRPr lang="en-US" sz="900" b="0" i="0" u="none" strike="noStrike" dirty="0">
                        <a:latin typeface="Arial"/>
                      </a:endParaRPr>
                    </a:p>
                  </a:txBody>
                  <a:tcPr marL="7458" marR="7458" marT="7458" marB="0"/>
                </a:tc>
                <a:tc>
                  <a:txBody>
                    <a:bodyPr/>
                    <a:lstStyle/>
                    <a:p>
                      <a:pPr algn="l" fontAlgn="t"/>
                      <a:r>
                        <a:rPr lang="en-US" sz="900" u="none" strike="noStrike" dirty="0"/>
                        <a:t>A1 Steakhouse Burger, this burger is topped with cracked peppercorn and our special blend of seasoning, A.1. steak sauce, crispy fried onion strings, melted jack cheese and mayo, garnished with lettuce, tomato and onion, mayo available upon request, served with fries</a:t>
                      </a:r>
                      <a:endParaRPr lang="en-US" sz="900" b="0" i="0" u="none" strike="noStrike" dirty="0">
                        <a:latin typeface="Arial"/>
                      </a:endParaRPr>
                    </a:p>
                  </a:txBody>
                  <a:tcPr marL="7458" marR="7458" marT="7458" marB="0"/>
                </a:tc>
              </a:tr>
              <a:tr h="365462">
                <a:tc>
                  <a:txBody>
                    <a:bodyPr/>
                    <a:lstStyle/>
                    <a:p>
                      <a:pPr algn="l" fontAlgn="t"/>
                      <a:r>
                        <a:rPr lang="en-US" sz="900" u="none" strike="noStrike" dirty="0"/>
                        <a:t>Friendlys</a:t>
                      </a:r>
                      <a:endParaRPr lang="en-US" sz="900" b="0" i="0" u="none" strike="noStrike" dirty="0">
                        <a:latin typeface="Arial"/>
                      </a:endParaRPr>
                    </a:p>
                  </a:txBody>
                  <a:tcPr marL="7458" marR="7458" marT="7458" marB="0"/>
                </a:tc>
                <a:tc>
                  <a:txBody>
                    <a:bodyPr/>
                    <a:lstStyle/>
                    <a:p>
                      <a:pPr algn="l" fontAlgn="t"/>
                      <a:r>
                        <a:rPr lang="en-US" sz="900" u="none" strike="noStrike" dirty="0"/>
                        <a:t>All American Burger</a:t>
                      </a:r>
                      <a:endParaRPr lang="en-US" sz="900" b="0" i="0" u="none" strike="noStrike" dirty="0">
                        <a:latin typeface="Arial"/>
                      </a:endParaRPr>
                    </a:p>
                  </a:txBody>
                  <a:tcPr marL="7458" marR="7458" marT="7458" marB="0"/>
                </a:tc>
                <a:tc>
                  <a:txBody>
                    <a:bodyPr/>
                    <a:lstStyle/>
                    <a:p>
                      <a:pPr algn="l" fontAlgn="t"/>
                      <a:r>
                        <a:rPr lang="en-US" sz="900" u="none" strike="noStrike" dirty="0"/>
                        <a:t>All American Burger, Sink your teeth into this thick, juicy burger served with crisp lettuce, fresh tomato, red onion and mayo on a warm grilled bun. Fries included</a:t>
                      </a:r>
                      <a:endParaRPr lang="en-US" sz="900" b="0" i="0" u="none" strike="noStrike" dirty="0">
                        <a:latin typeface="Arial"/>
                      </a:endParaRPr>
                    </a:p>
                  </a:txBody>
                  <a:tcPr marL="7458" marR="7458" marT="7458" marB="0"/>
                </a:tc>
              </a:tr>
              <a:tr h="365462">
                <a:tc>
                  <a:txBody>
                    <a:bodyPr/>
                    <a:lstStyle/>
                    <a:p>
                      <a:pPr algn="l" fontAlgn="t"/>
                      <a:r>
                        <a:rPr lang="en-US" sz="900" u="none" strike="noStrike" dirty="0"/>
                        <a:t>McGraths Fish House</a:t>
                      </a:r>
                      <a:endParaRPr lang="en-US" sz="900" b="0" i="0" u="none" strike="noStrike" dirty="0">
                        <a:latin typeface="Arial"/>
                      </a:endParaRPr>
                    </a:p>
                  </a:txBody>
                  <a:tcPr marL="7458" marR="7458" marT="7458" marB="0"/>
                </a:tc>
                <a:tc>
                  <a:txBody>
                    <a:bodyPr/>
                    <a:lstStyle/>
                    <a:p>
                      <a:pPr algn="l" fontAlgn="t"/>
                      <a:r>
                        <a:rPr lang="en-US" sz="900" u="none" strike="noStrike" dirty="0"/>
                        <a:t>All American Burger</a:t>
                      </a:r>
                      <a:endParaRPr lang="en-US" sz="900" b="0" i="0" u="none" strike="noStrike" dirty="0">
                        <a:latin typeface="Arial"/>
                      </a:endParaRPr>
                    </a:p>
                  </a:txBody>
                  <a:tcPr marL="7458" marR="7458" marT="7458" marB="0"/>
                </a:tc>
                <a:tc>
                  <a:txBody>
                    <a:bodyPr/>
                    <a:lstStyle/>
                    <a:p>
                      <a:pPr algn="l" fontAlgn="t"/>
                      <a:r>
                        <a:rPr lang="en-US" sz="900" u="none" strike="noStrike" dirty="0"/>
                        <a:t>All American </a:t>
                      </a:r>
                      <a:r>
                        <a:rPr lang="en-US" sz="900" u="none" strike="noStrike" dirty="0" smtClean="0"/>
                        <a:t>Burger with </a:t>
                      </a:r>
                      <a:r>
                        <a:rPr lang="en-US" sz="900" u="none" strike="noStrike" dirty="0"/>
                        <a:t>two cheeses, lettuce, tomato, onion, thousand island dressing with choice of garden salad, coleslaw, fish house fries, cottage cheese, sliced tomatoes, clam chowder or </a:t>
                      </a:r>
                      <a:r>
                        <a:rPr lang="en-US" sz="900" u="none" strike="noStrike" dirty="0" smtClean="0"/>
                        <a:t>fisherman's </a:t>
                      </a:r>
                      <a:r>
                        <a:rPr lang="en-US" sz="900" u="none" strike="noStrike" dirty="0"/>
                        <a:t>stew</a:t>
                      </a:r>
                      <a:endParaRPr lang="en-US" sz="900" b="0" i="0" u="none" strike="noStrike" dirty="0">
                        <a:latin typeface="Arial"/>
                      </a:endParaRPr>
                    </a:p>
                  </a:txBody>
                  <a:tcPr marL="7458" marR="7458" marT="7458" marB="0"/>
                </a:tc>
              </a:tr>
              <a:tr h="365462">
                <a:tc>
                  <a:txBody>
                    <a:bodyPr/>
                    <a:lstStyle/>
                    <a:p>
                      <a:pPr algn="l" fontAlgn="t"/>
                      <a:r>
                        <a:rPr lang="en-US" sz="900" u="none" strike="noStrike" dirty="0"/>
                        <a:t>Hamburger Hamlet</a:t>
                      </a:r>
                      <a:endParaRPr lang="en-US" sz="900" b="0" i="0" u="none" strike="noStrike" dirty="0">
                        <a:latin typeface="Arial"/>
                      </a:endParaRPr>
                    </a:p>
                  </a:txBody>
                  <a:tcPr marL="7458" marR="7458" marT="7458" marB="0"/>
                </a:tc>
                <a:tc>
                  <a:txBody>
                    <a:bodyPr/>
                    <a:lstStyle/>
                    <a:p>
                      <a:pPr algn="l" fontAlgn="t"/>
                      <a:r>
                        <a:rPr lang="en-US" sz="900" u="none" strike="noStrike" dirty="0"/>
                        <a:t>All American Burger or Cheeseburger</a:t>
                      </a:r>
                      <a:endParaRPr lang="en-US" sz="900" b="0" i="0" u="none" strike="noStrike" dirty="0">
                        <a:latin typeface="Arial"/>
                      </a:endParaRPr>
                    </a:p>
                  </a:txBody>
                  <a:tcPr marL="7458" marR="7458" marT="7458" marB="0"/>
                </a:tc>
                <a:tc>
                  <a:txBody>
                    <a:bodyPr/>
                    <a:lstStyle/>
                    <a:p>
                      <a:pPr algn="l" fontAlgn="t"/>
                      <a:r>
                        <a:rPr lang="en-US" sz="900" u="none" strike="noStrike" dirty="0"/>
                        <a:t>All American Burger, charbroiled with ketchup, mustard, mayo, pickles, sliced red onion, crisp lettuce and tomato, served with choice of steak fries, firecracker fries, or coleslaw</a:t>
                      </a:r>
                      <a:endParaRPr lang="en-US" sz="900" b="0" i="0" u="none" strike="noStrike" dirty="0">
                        <a:latin typeface="Arial"/>
                      </a:endParaRPr>
                    </a:p>
                  </a:txBody>
                  <a:tcPr marL="7458" marR="7458" marT="7458" marB="0"/>
                </a:tc>
              </a:tr>
              <a:tr h="365462">
                <a:tc>
                  <a:txBody>
                    <a:bodyPr/>
                    <a:lstStyle/>
                    <a:p>
                      <a:pPr algn="l" fontAlgn="t"/>
                      <a:r>
                        <a:rPr lang="en-US" sz="900" u="none" strike="noStrike" dirty="0"/>
                        <a:t>Texas Roadhouse</a:t>
                      </a:r>
                      <a:endParaRPr lang="en-US" sz="900" b="0" i="0" u="none" strike="noStrike" dirty="0">
                        <a:latin typeface="Arial"/>
                      </a:endParaRPr>
                    </a:p>
                  </a:txBody>
                  <a:tcPr marL="7458" marR="7458" marT="7458" marB="0"/>
                </a:tc>
                <a:tc>
                  <a:txBody>
                    <a:bodyPr/>
                    <a:lstStyle/>
                    <a:p>
                      <a:pPr algn="l" fontAlgn="t"/>
                      <a:r>
                        <a:rPr lang="en-US" sz="900" u="none" strike="noStrike" dirty="0"/>
                        <a:t>All American Cheddar Burger</a:t>
                      </a:r>
                      <a:endParaRPr lang="en-US" sz="900" b="0" i="0" u="none" strike="noStrike" dirty="0">
                        <a:latin typeface="Arial"/>
                      </a:endParaRPr>
                    </a:p>
                  </a:txBody>
                  <a:tcPr marL="7458" marR="7458" marT="7458" marB="0"/>
                </a:tc>
                <a:tc>
                  <a:txBody>
                    <a:bodyPr/>
                    <a:lstStyle/>
                    <a:p>
                      <a:pPr algn="l" fontAlgn="t"/>
                      <a:r>
                        <a:rPr lang="en-US" sz="900" u="none" strike="noStrike" dirty="0"/>
                        <a:t>All American Cheddar Burger. 1/2 lb burger topped with cheddar cheese. Served on a toasted Texas-sized bun with steak fries and a pickle spear. Include shredded lettuce, sliced tomato and onions.</a:t>
                      </a:r>
                      <a:endParaRPr lang="en-US" sz="900" b="0" i="0" u="none" strike="noStrike" dirty="0">
                        <a:latin typeface="Arial"/>
                      </a:endParaRPr>
                    </a:p>
                  </a:txBody>
                  <a:tcPr marL="7458" marR="7458" marT="7458" marB="0"/>
                </a:tc>
              </a:tr>
              <a:tr h="365462">
                <a:tc>
                  <a:txBody>
                    <a:bodyPr/>
                    <a:lstStyle/>
                    <a:p>
                      <a:pPr algn="l" fontAlgn="t"/>
                      <a:r>
                        <a:rPr lang="en-US" sz="900" u="none" strike="noStrike" dirty="0"/>
                        <a:t>Café Winberies</a:t>
                      </a:r>
                      <a:endParaRPr lang="en-US" sz="900" b="0" i="0" u="none" strike="noStrike" dirty="0">
                        <a:latin typeface="Arial"/>
                      </a:endParaRPr>
                    </a:p>
                  </a:txBody>
                  <a:tcPr marL="7458" marR="7458" marT="7458" marB="0"/>
                </a:tc>
                <a:tc>
                  <a:txBody>
                    <a:bodyPr/>
                    <a:lstStyle/>
                    <a:p>
                      <a:pPr algn="l" fontAlgn="t"/>
                      <a:r>
                        <a:rPr lang="en-US" sz="900" u="none" strike="noStrike" dirty="0"/>
                        <a:t>All American Cheeseburger</a:t>
                      </a:r>
                      <a:endParaRPr lang="en-US" sz="900" b="0" i="0" u="none" strike="noStrike" dirty="0">
                        <a:latin typeface="Arial"/>
                      </a:endParaRPr>
                    </a:p>
                  </a:txBody>
                  <a:tcPr marL="7458" marR="7458" marT="7458" marB="0"/>
                </a:tc>
                <a:tc>
                  <a:txBody>
                    <a:bodyPr/>
                    <a:lstStyle/>
                    <a:p>
                      <a:pPr algn="l" fontAlgn="t"/>
                      <a:r>
                        <a:rPr lang="en-US" sz="900" u="none" strike="noStrike" dirty="0"/>
                        <a:t>All American Cheeseburger-Served with seasoned thin cut fries or fresh fruit. Cheeses include-mozzarella, sharp cheddar, Swiss emmental, smoked gouda, </a:t>
                      </a:r>
                      <a:r>
                        <a:rPr lang="en-US" sz="900" u="none" strike="noStrike" dirty="0" smtClean="0"/>
                        <a:t>Monterey </a:t>
                      </a:r>
                      <a:r>
                        <a:rPr lang="en-US" sz="900" u="none" strike="noStrike" dirty="0"/>
                        <a:t>Jack, bleu or american</a:t>
                      </a:r>
                      <a:endParaRPr lang="en-US" sz="900" b="0" i="0" u="none" strike="noStrike" dirty="0">
                        <a:latin typeface="Arial"/>
                      </a:endParaRPr>
                    </a:p>
                  </a:txBody>
                  <a:tcPr marL="7458" marR="7458" marT="7458" marB="0"/>
                </a:tc>
              </a:tr>
              <a:tr h="365462">
                <a:tc>
                  <a:txBody>
                    <a:bodyPr/>
                    <a:lstStyle/>
                    <a:p>
                      <a:pPr algn="l" fontAlgn="t"/>
                      <a:r>
                        <a:rPr lang="en-US" sz="900" u="none" strike="noStrike" dirty="0"/>
                        <a:t>Jocks and Jills Sports Grill</a:t>
                      </a:r>
                      <a:endParaRPr lang="en-US" sz="900" b="0" i="0" u="none" strike="noStrike" dirty="0">
                        <a:latin typeface="Arial"/>
                      </a:endParaRPr>
                    </a:p>
                  </a:txBody>
                  <a:tcPr marL="7458" marR="7458" marT="7458" marB="0"/>
                </a:tc>
                <a:tc>
                  <a:txBody>
                    <a:bodyPr/>
                    <a:lstStyle/>
                    <a:p>
                      <a:pPr algn="l" fontAlgn="t"/>
                      <a:r>
                        <a:rPr lang="en-US" sz="900" u="none" strike="noStrike" dirty="0"/>
                        <a:t>All American Cheeseburger</a:t>
                      </a:r>
                      <a:endParaRPr lang="en-US" sz="900" b="0" i="0" u="none" strike="noStrike" dirty="0">
                        <a:latin typeface="Arial"/>
                      </a:endParaRPr>
                    </a:p>
                  </a:txBody>
                  <a:tcPr marL="7458" marR="7458" marT="7458" marB="0"/>
                </a:tc>
                <a:tc>
                  <a:txBody>
                    <a:bodyPr/>
                    <a:lstStyle/>
                    <a:p>
                      <a:pPr algn="l" fontAlgn="t"/>
                      <a:r>
                        <a:rPr lang="en-US" sz="900" u="none" strike="noStrike" dirty="0"/>
                        <a:t>All American Cheeseburger, our juicy 1/2 pound burger with choice of pepperjack, cheddar, Swiss, provolone or American cheese, served with choice of French fries, pasta salad, cole slaw or homemade potato chips</a:t>
                      </a:r>
                      <a:endParaRPr lang="en-US" sz="900" b="0" i="0" u="none" strike="noStrike" dirty="0">
                        <a:latin typeface="Arial"/>
                      </a:endParaRPr>
                    </a:p>
                  </a:txBody>
                  <a:tcPr marL="7458" marR="7458" marT="7458" marB="0"/>
                </a:tc>
              </a:tr>
              <a:tr h="365462">
                <a:tc>
                  <a:txBody>
                    <a:bodyPr/>
                    <a:lstStyle/>
                    <a:p>
                      <a:pPr algn="l" fontAlgn="t"/>
                      <a:r>
                        <a:rPr lang="en-US" sz="900" u="none" strike="noStrike" dirty="0"/>
                        <a:t>Bakers Square</a:t>
                      </a:r>
                      <a:endParaRPr lang="en-US" sz="900" b="0" i="0" u="none" strike="noStrike" dirty="0">
                        <a:latin typeface="Arial"/>
                      </a:endParaRPr>
                    </a:p>
                  </a:txBody>
                  <a:tcPr marL="7458" marR="7458" marT="7458" marB="0"/>
                </a:tc>
                <a:tc>
                  <a:txBody>
                    <a:bodyPr/>
                    <a:lstStyle/>
                    <a:p>
                      <a:pPr algn="l" fontAlgn="t"/>
                      <a:r>
                        <a:rPr lang="en-US" sz="900" u="none" strike="noStrike" dirty="0"/>
                        <a:t>All American Crush Burger</a:t>
                      </a:r>
                      <a:endParaRPr lang="en-US" sz="900" b="0" i="0" u="none" strike="noStrike" dirty="0">
                        <a:latin typeface="Arial"/>
                      </a:endParaRPr>
                    </a:p>
                  </a:txBody>
                  <a:tcPr marL="7458" marR="7458" marT="7458" marB="0"/>
                </a:tc>
                <a:tc>
                  <a:txBody>
                    <a:bodyPr/>
                    <a:lstStyle/>
                    <a:p>
                      <a:pPr algn="l" fontAlgn="t"/>
                      <a:r>
                        <a:rPr lang="en-US" sz="900" u="none" strike="noStrike" dirty="0"/>
                        <a:t>All American Crush Burger, 1.2 lb angus beef patty, hand crushed with our secret seasoning, then grilled at high heat to seal in the flavor, creating a tender and juicy, mouth watering burger, served with lettuce, tomato, red onion and pickles, and your choice of seasoned french fries, fresh fruit, creamy coleslaw or fresh cooked kettle chips on the side</a:t>
                      </a:r>
                      <a:endParaRPr lang="en-US" sz="900" b="0" i="0" u="none" strike="noStrike" dirty="0">
                        <a:latin typeface="Arial"/>
                      </a:endParaRPr>
                    </a:p>
                  </a:txBody>
                  <a:tcPr marL="7458" marR="7458" marT="7458" marB="0"/>
                </a:tc>
              </a:tr>
              <a:tr h="365462">
                <a:tc>
                  <a:txBody>
                    <a:bodyPr/>
                    <a:lstStyle/>
                    <a:p>
                      <a:pPr algn="l" fontAlgn="t"/>
                      <a:r>
                        <a:rPr lang="en-US" sz="900" u="none" strike="noStrike" dirty="0"/>
                        <a:t>Red Robin</a:t>
                      </a:r>
                      <a:endParaRPr lang="en-US" sz="900" b="0" i="0" u="none" strike="noStrike" dirty="0">
                        <a:latin typeface="Arial"/>
                      </a:endParaRPr>
                    </a:p>
                  </a:txBody>
                  <a:tcPr marL="7458" marR="7458" marT="7458" marB="0"/>
                </a:tc>
                <a:tc>
                  <a:txBody>
                    <a:bodyPr/>
                    <a:lstStyle/>
                    <a:p>
                      <a:pPr algn="l" fontAlgn="t"/>
                      <a:r>
                        <a:rPr lang="en-US" sz="900" u="none" strike="noStrike" dirty="0"/>
                        <a:t>All American Patty Melt (LTO April 10)</a:t>
                      </a:r>
                      <a:endParaRPr lang="en-US" sz="900" b="0" i="0" u="none" strike="noStrike" dirty="0">
                        <a:latin typeface="Arial"/>
                      </a:endParaRPr>
                    </a:p>
                  </a:txBody>
                  <a:tcPr marL="7458" marR="7458" marT="7458" marB="0"/>
                </a:tc>
                <a:tc>
                  <a:txBody>
                    <a:bodyPr/>
                    <a:lstStyle/>
                    <a:p>
                      <a:pPr algn="l" fontAlgn="t"/>
                      <a:r>
                        <a:rPr lang="en-US" sz="900" u="none" strike="noStrike" dirty="0"/>
                        <a:t>All American Patty Melt (LTO April 10), gourmet burger topped with </a:t>
                      </a:r>
                      <a:r>
                        <a:rPr lang="en-US" sz="900" u="none" strike="noStrike" dirty="0" smtClean="0"/>
                        <a:t>sautéed </a:t>
                      </a:r>
                      <a:r>
                        <a:rPr lang="en-US" sz="900" u="none" strike="noStrike" dirty="0"/>
                        <a:t>onions, homemade thousand island dressing, and your choice of melty cheese, American or Swiss, loaded up on marbled rye bread and grilled to melted perfection, served with french fries</a:t>
                      </a:r>
                      <a:endParaRPr lang="en-US" sz="900" b="0" i="0" u="none" strike="noStrike" dirty="0">
                        <a:latin typeface="Arial"/>
                      </a:endParaRPr>
                    </a:p>
                  </a:txBody>
                  <a:tcPr marL="7458" marR="7458" marT="7458"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68134" y="6396335"/>
            <a:ext cx="4905128" cy="461665"/>
          </a:xfrm>
          <a:prstGeom prst="rect">
            <a:avLst/>
          </a:prstGeom>
          <a:noFill/>
        </p:spPr>
        <p:txBody>
          <a:bodyPr wrap="square" rtlCol="0" anchor="b">
            <a:spAutoFit/>
          </a:bodyPr>
          <a:lstStyle/>
          <a:p>
            <a:r>
              <a:rPr lang="en-US" sz="1200" b="1" dirty="0" smtClean="0">
                <a:solidFill>
                  <a:schemeClr val="tx1">
                    <a:lumMod val="50000"/>
                    <a:lumOff val="50000"/>
                  </a:schemeClr>
                </a:solidFill>
              </a:rPr>
              <a:t>Base: 221 potato sides listed on menus of 275 non commercial operators serving burgers and/or hot dogs</a:t>
            </a:r>
          </a:p>
        </p:txBody>
      </p:sp>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“Bacon</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Burgers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573133114"/>
              </p:ext>
            </p:extLst>
          </p:nvPr>
        </p:nvGraphicFramePr>
        <p:xfrm>
          <a:off x="715904" y="1839432"/>
          <a:ext cx="7680960" cy="4194467"/>
        </p:xfrm>
        <a:graphic>
          <a:graphicData uri="http://schemas.openxmlformats.org/drawingml/2006/table">
            <a:tbl>
              <a:tblPr firstRow="1" lastRow="1" bandRow="1">
                <a:tableStyleId>{7DF18680-E054-41AD-8BC1-D1AEF772440D}</a:tableStyleId>
              </a:tblPr>
              <a:tblGrid>
                <a:gridCol w="1097280"/>
                <a:gridCol w="1097280"/>
                <a:gridCol w="5486400"/>
              </a:tblGrid>
              <a:tr h="339589">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900" b="0" i="0" u="none" strike="noStrike" dirty="0">
                          <a:latin typeface="Arial"/>
                        </a:rPr>
                        <a:t>Ninety-Nine Restaurant &amp; Pub</a:t>
                      </a:r>
                    </a:p>
                  </a:txBody>
                  <a:tcPr marL="9525" marR="9525" marT="9525" marB="0"/>
                </a:tc>
                <a:tc>
                  <a:txBody>
                    <a:bodyPr/>
                    <a:lstStyle/>
                    <a:p>
                      <a:pPr algn="l" fontAlgn="t"/>
                      <a:r>
                        <a:rPr lang="en-US" sz="900" b="0" i="0" u="none" strike="noStrike" dirty="0">
                          <a:latin typeface="Arial"/>
                        </a:rPr>
                        <a:t>Bacon and Cheese Steakburger</a:t>
                      </a:r>
                    </a:p>
                  </a:txBody>
                  <a:tcPr marL="9525" marR="9525" marT="9525" marB="0"/>
                </a:tc>
                <a:tc>
                  <a:txBody>
                    <a:bodyPr/>
                    <a:lstStyle/>
                    <a:p>
                      <a:pPr algn="l" fontAlgn="t"/>
                      <a:r>
                        <a:rPr lang="en-US" sz="900" b="0" i="0" u="none" strike="noStrike" dirty="0">
                          <a:latin typeface="Arial"/>
                        </a:rPr>
                        <a:t>Bacon &amp; Cheese Steakburger. Delicious steakburger with smoked bacon and melted American cheese. Served medium with lettuce, tomato, onion and pickles and your choice of french fries or coleslaw</a:t>
                      </a:r>
                    </a:p>
                  </a:txBody>
                  <a:tcPr marL="9525" marR="9525" marT="9525" marB="0"/>
                </a:tc>
              </a:tr>
              <a:tr h="365462">
                <a:tc>
                  <a:txBody>
                    <a:bodyPr/>
                    <a:lstStyle/>
                    <a:p>
                      <a:pPr algn="l" fontAlgn="t"/>
                      <a:r>
                        <a:rPr lang="en-US" sz="900" b="0" i="0" u="none" strike="noStrike" dirty="0">
                          <a:latin typeface="Arial"/>
                        </a:rPr>
                        <a:t>Black-eyed Pea</a:t>
                      </a:r>
                    </a:p>
                  </a:txBody>
                  <a:tcPr marL="9525" marR="9525" marT="9525" marB="0"/>
                </a:tc>
                <a:tc>
                  <a:txBody>
                    <a:bodyPr/>
                    <a:lstStyle/>
                    <a:p>
                      <a:pPr algn="l" fontAlgn="t"/>
                      <a:r>
                        <a:rPr lang="en-US" sz="900" b="0" i="0" u="none" strike="noStrike" dirty="0">
                          <a:latin typeface="Arial"/>
                        </a:rPr>
                        <a:t>Bacon Avocado Burger</a:t>
                      </a:r>
                    </a:p>
                  </a:txBody>
                  <a:tcPr marL="9525" marR="9525" marT="9525" marB="0"/>
                </a:tc>
                <a:tc>
                  <a:txBody>
                    <a:bodyPr/>
                    <a:lstStyle/>
                    <a:p>
                      <a:pPr algn="l" fontAlgn="t"/>
                      <a:r>
                        <a:rPr lang="en-US" sz="900" b="0" i="0" u="none" strike="noStrike" dirty="0">
                          <a:latin typeface="Arial"/>
                        </a:rPr>
                        <a:t>Bacon Avocado Burger, our juicy classic topped with bacon and avocado, served on a fresh bun with lettuce, tomato, onions and pickle, choice of fries, onion rings or a veggie</a:t>
                      </a:r>
                    </a:p>
                  </a:txBody>
                  <a:tcPr marL="9525" marR="9525" marT="9525" marB="0"/>
                </a:tc>
              </a:tr>
              <a:tr h="365462">
                <a:tc>
                  <a:txBody>
                    <a:bodyPr/>
                    <a:lstStyle/>
                    <a:p>
                      <a:pPr algn="l" fontAlgn="t"/>
                      <a:r>
                        <a:rPr lang="en-US" sz="900" b="0" i="0" u="none" strike="noStrike" dirty="0">
                          <a:latin typeface="Arial"/>
                        </a:rPr>
                        <a:t>Burger Street</a:t>
                      </a:r>
                    </a:p>
                  </a:txBody>
                  <a:tcPr marL="9525" marR="9525" marT="9525" marB="0"/>
                </a:tc>
                <a:tc>
                  <a:txBody>
                    <a:bodyPr/>
                    <a:lstStyle/>
                    <a:p>
                      <a:pPr algn="l" fontAlgn="t"/>
                      <a:r>
                        <a:rPr lang="en-US" sz="900" b="0" i="0" u="none" strike="noStrike" dirty="0">
                          <a:latin typeface="Arial"/>
                        </a:rPr>
                        <a:t>Bacon Bacon Cheese Burger</a:t>
                      </a:r>
                    </a:p>
                  </a:txBody>
                  <a:tcPr marL="9525" marR="9525" marT="9525" marB="0"/>
                </a:tc>
                <a:tc>
                  <a:txBody>
                    <a:bodyPr/>
                    <a:lstStyle/>
                    <a:p>
                      <a:pPr algn="l" fontAlgn="t"/>
                      <a:r>
                        <a:rPr lang="en-US" sz="900" b="0" i="0" u="none" strike="noStrike" dirty="0">
                          <a:latin typeface="Arial"/>
                        </a:rPr>
                        <a:t>Bacon Bacon Cheese Burger Combo with regular curly fries and a Twenty ounce soft drink</a:t>
                      </a:r>
                    </a:p>
                  </a:txBody>
                  <a:tcPr marL="9525" marR="9525" marT="9525" marB="0"/>
                </a:tc>
              </a:tr>
              <a:tr h="365462">
                <a:tc>
                  <a:txBody>
                    <a:bodyPr/>
                    <a:lstStyle/>
                    <a:p>
                      <a:pPr algn="l" fontAlgn="t"/>
                      <a:r>
                        <a:rPr lang="en-US" sz="900" b="0" i="0" u="none" strike="noStrike" dirty="0">
                          <a:latin typeface="Arial"/>
                        </a:rPr>
                        <a:t>Country Kitchen</a:t>
                      </a:r>
                    </a:p>
                  </a:txBody>
                  <a:tcPr marL="9525" marR="9525" marT="9525" marB="0"/>
                </a:tc>
                <a:tc>
                  <a:txBody>
                    <a:bodyPr/>
                    <a:lstStyle/>
                    <a:p>
                      <a:pPr algn="l" fontAlgn="t"/>
                      <a:r>
                        <a:rPr lang="en-US" sz="900" b="0" i="0" u="none" strike="noStrike" dirty="0">
                          <a:latin typeface="Arial"/>
                        </a:rPr>
                        <a:t>Bacon Bleu Burger (LTO July 10)</a:t>
                      </a:r>
                    </a:p>
                  </a:txBody>
                  <a:tcPr marL="9525" marR="9525" marT="9525" marB="0"/>
                </a:tc>
                <a:tc>
                  <a:txBody>
                    <a:bodyPr/>
                    <a:lstStyle/>
                    <a:p>
                      <a:pPr algn="l" fontAlgn="t"/>
                      <a:r>
                        <a:rPr lang="en-US" sz="900" b="0" i="0" u="none" strike="noStrike" dirty="0">
                          <a:latin typeface="Arial"/>
                        </a:rPr>
                        <a:t>Bacon Bleu Burger (LTO July 10), bleu cheese crumbles and bleu cheese dressing with cherry wood smoked bacon, lettuce and tomato atop our juicy and delicious premium ground beef, served on parmesan garlic ciabatta with brew city fries</a:t>
                      </a:r>
                    </a:p>
                  </a:txBody>
                  <a:tcPr marL="9525" marR="9525" marT="9525" marB="0"/>
                </a:tc>
              </a:tr>
              <a:tr h="365462">
                <a:tc>
                  <a:txBody>
                    <a:bodyPr/>
                    <a:lstStyle/>
                    <a:p>
                      <a:pPr algn="l" fontAlgn="t"/>
                      <a:r>
                        <a:rPr lang="en-US" sz="900" b="0" i="0" u="none" strike="noStrike" dirty="0">
                          <a:latin typeface="Arial"/>
                        </a:rPr>
                        <a:t>Black-eyed Pea</a:t>
                      </a:r>
                    </a:p>
                  </a:txBody>
                  <a:tcPr marL="9525" marR="9525" marT="9525" marB="0"/>
                </a:tc>
                <a:tc>
                  <a:txBody>
                    <a:bodyPr/>
                    <a:lstStyle/>
                    <a:p>
                      <a:pPr algn="l" fontAlgn="t"/>
                      <a:r>
                        <a:rPr lang="en-US" sz="900" b="0" i="0" u="none" strike="noStrike" dirty="0">
                          <a:latin typeface="Arial"/>
                        </a:rPr>
                        <a:t>Bacon Blue Cheeseburger</a:t>
                      </a:r>
                    </a:p>
                  </a:txBody>
                  <a:tcPr marL="9525" marR="9525" marT="9525" marB="0"/>
                </a:tc>
                <a:tc>
                  <a:txBody>
                    <a:bodyPr/>
                    <a:lstStyle/>
                    <a:p>
                      <a:pPr algn="l" fontAlgn="t"/>
                      <a:r>
                        <a:rPr lang="en-US" sz="900" b="0" i="0" u="none" strike="noStrike" dirty="0">
                          <a:latin typeface="Arial"/>
                        </a:rPr>
                        <a:t>Bacon Blue Cheeseburger, juicy burger topped with blue cheese dressing, crispy smoked bacon </a:t>
                      </a:r>
                      <a:r>
                        <a:rPr lang="en-US" sz="900" b="0" i="0" u="none" strike="noStrike" dirty="0" smtClean="0">
                          <a:latin typeface="Arial"/>
                        </a:rPr>
                        <a:t>charbroiled </a:t>
                      </a:r>
                      <a:r>
                        <a:rPr lang="en-US" sz="900" b="0" i="0" u="none" strike="noStrike" dirty="0">
                          <a:latin typeface="Arial"/>
                        </a:rPr>
                        <a:t>to medium well, served with lettuce, tomato, onion, pickle and your choice of fries, onion rings or a veggie</a:t>
                      </a:r>
                    </a:p>
                  </a:txBody>
                  <a:tcPr marL="9525" marR="9525" marT="9525" marB="0"/>
                </a:tc>
              </a:tr>
              <a:tr h="365462">
                <a:tc>
                  <a:txBody>
                    <a:bodyPr/>
                    <a:lstStyle/>
                    <a:p>
                      <a:pPr algn="l" fontAlgn="t"/>
                      <a:r>
                        <a:rPr lang="en-US" sz="900" b="0" i="0" u="none" strike="noStrike" dirty="0">
                          <a:latin typeface="Arial"/>
                        </a:rPr>
                        <a:t>Papa Ginos</a:t>
                      </a:r>
                    </a:p>
                  </a:txBody>
                  <a:tcPr marL="9525" marR="9525" marT="9525" marB="0"/>
                </a:tc>
                <a:tc>
                  <a:txBody>
                    <a:bodyPr/>
                    <a:lstStyle/>
                    <a:p>
                      <a:pPr algn="l" fontAlgn="t"/>
                      <a:r>
                        <a:rPr lang="en-US" sz="900" b="0" i="0" u="none" strike="noStrike" dirty="0">
                          <a:latin typeface="Arial"/>
                        </a:rPr>
                        <a:t>Bacon Cheddar Angus Burger With Fries</a:t>
                      </a:r>
                    </a:p>
                  </a:txBody>
                  <a:tcPr marL="9525" marR="9525" marT="9525" marB="0"/>
                </a:tc>
                <a:tc>
                  <a:txBody>
                    <a:bodyPr/>
                    <a:lstStyle/>
                    <a:p>
                      <a:pPr algn="l" fontAlgn="t"/>
                      <a:r>
                        <a:rPr lang="en-US" sz="900" b="0" i="0" u="none" strike="noStrike" dirty="0">
                          <a:latin typeface="Arial"/>
                        </a:rPr>
                        <a:t>Bacon Cheddar Angus Burger With Fries, grilled, fresh Angus burger topped with Vermont cheddar cheese, bacon, shredded lettuce, tomato and mayo served on a grilled sesame seed bun</a:t>
                      </a:r>
                    </a:p>
                  </a:txBody>
                  <a:tcPr marL="9525" marR="9525" marT="9525" marB="0"/>
                </a:tc>
              </a:tr>
              <a:tr h="365462">
                <a:tc>
                  <a:txBody>
                    <a:bodyPr/>
                    <a:lstStyle/>
                    <a:p>
                      <a:pPr algn="l" fontAlgn="t"/>
                      <a:r>
                        <a:rPr lang="en-US" sz="900" b="0" i="0" u="none" strike="noStrike" dirty="0">
                          <a:latin typeface="Arial"/>
                        </a:rPr>
                        <a:t>American Café</a:t>
                      </a:r>
                    </a:p>
                  </a:txBody>
                  <a:tcPr marL="9525" marR="9525" marT="9525" marB="0"/>
                </a:tc>
                <a:tc>
                  <a:txBody>
                    <a:bodyPr/>
                    <a:lstStyle/>
                    <a:p>
                      <a:pPr algn="l" fontAlgn="t"/>
                      <a:r>
                        <a:rPr lang="en-US" sz="900" b="0" i="0" u="none" strike="noStrike" dirty="0">
                          <a:latin typeface="Arial"/>
                        </a:rPr>
                        <a:t>Bacon Cheddar Burger</a:t>
                      </a:r>
                    </a:p>
                  </a:txBody>
                  <a:tcPr marL="9525" marR="9525" marT="9525" marB="0"/>
                </a:tc>
                <a:tc>
                  <a:txBody>
                    <a:bodyPr/>
                    <a:lstStyle/>
                    <a:p>
                      <a:pPr algn="l" fontAlgn="t"/>
                      <a:r>
                        <a:rPr lang="en-US" sz="900" b="0" i="0" u="none" strike="noStrike" dirty="0">
                          <a:latin typeface="Arial"/>
                        </a:rPr>
                        <a:t>Bacon Cheddar Burger- Flame grilled burger with bacon, cheddar cheese, lettuce, tomatoes, red onions, pickles, mayo and mustard with fries</a:t>
                      </a:r>
                    </a:p>
                  </a:txBody>
                  <a:tcPr marL="9525" marR="9525" marT="9525" marB="0"/>
                </a:tc>
              </a:tr>
              <a:tr h="365462">
                <a:tc>
                  <a:txBody>
                    <a:bodyPr/>
                    <a:lstStyle/>
                    <a:p>
                      <a:pPr algn="l" fontAlgn="t"/>
                      <a:r>
                        <a:rPr lang="en-US" sz="900" b="0" i="0" u="none" strike="noStrike" dirty="0">
                          <a:latin typeface="Arial"/>
                        </a:rPr>
                        <a:t>Cocos Bakery Restaurant</a:t>
                      </a:r>
                    </a:p>
                  </a:txBody>
                  <a:tcPr marL="9525" marR="9525" marT="9525" marB="0"/>
                </a:tc>
                <a:tc>
                  <a:txBody>
                    <a:bodyPr/>
                    <a:lstStyle/>
                    <a:p>
                      <a:pPr algn="l" fontAlgn="t"/>
                      <a:r>
                        <a:rPr lang="en-US" sz="900" b="0" i="0" u="none" strike="noStrike" dirty="0">
                          <a:latin typeface="Arial"/>
                        </a:rPr>
                        <a:t>Bacon Cheddar Burger</a:t>
                      </a:r>
                    </a:p>
                  </a:txBody>
                  <a:tcPr marL="9525" marR="9525" marT="9525" marB="0"/>
                </a:tc>
                <a:tc>
                  <a:txBody>
                    <a:bodyPr/>
                    <a:lstStyle/>
                    <a:p>
                      <a:pPr algn="l" fontAlgn="t"/>
                      <a:r>
                        <a:rPr lang="en-US" sz="900" b="0" i="0" u="none" strike="noStrike" dirty="0">
                          <a:latin typeface="Arial"/>
                        </a:rPr>
                        <a:t>Bacon Cheddar Burger, 7oz 100% ground beef patty broiled and topped with crispy bacon strips and melted cheddar cheese on a bakery bun dressed with our own tasty burger sauce, crisp lettuce, juicy tomatoes, pickles and crunchy red onions, served with crispy, golden french fries</a:t>
                      </a:r>
                    </a:p>
                  </a:txBody>
                  <a:tcPr marL="9525" marR="9525" marT="9525" marB="0"/>
                </a:tc>
              </a:tr>
              <a:tr h="365462">
                <a:tc>
                  <a:txBody>
                    <a:bodyPr/>
                    <a:lstStyle/>
                    <a:p>
                      <a:pPr algn="l" fontAlgn="t"/>
                      <a:r>
                        <a:rPr lang="en-US" sz="900" b="0" i="0" u="none" strike="noStrike" dirty="0">
                          <a:latin typeface="Arial"/>
                        </a:rPr>
                        <a:t>Hops Bar &amp; Brewery</a:t>
                      </a:r>
                    </a:p>
                  </a:txBody>
                  <a:tcPr marL="9525" marR="9525" marT="9525" marB="0"/>
                </a:tc>
                <a:tc>
                  <a:txBody>
                    <a:bodyPr/>
                    <a:lstStyle/>
                    <a:p>
                      <a:pPr algn="l" fontAlgn="t"/>
                      <a:r>
                        <a:rPr lang="en-US" sz="900" b="0" i="0" u="none" strike="noStrike" dirty="0">
                          <a:latin typeface="Arial"/>
                        </a:rPr>
                        <a:t>Bacon Cheddar Burger</a:t>
                      </a:r>
                    </a:p>
                  </a:txBody>
                  <a:tcPr marL="9525" marR="9525" marT="9525" marB="0"/>
                </a:tc>
                <a:tc>
                  <a:txBody>
                    <a:bodyPr/>
                    <a:lstStyle/>
                    <a:p>
                      <a:pPr algn="l" fontAlgn="t"/>
                      <a:r>
                        <a:rPr lang="en-US" sz="900" b="0" i="0" u="none" strike="noStrike" dirty="0">
                          <a:latin typeface="Arial"/>
                        </a:rPr>
                        <a:t>Bacon Cheddar Burger, our thick and juicy classic, topped with bacon, cheddar cheese, lettuce, tomato, onion and mayo, served with pub chips and fries</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68134" y="6396335"/>
            <a:ext cx="4905128" cy="461665"/>
          </a:xfrm>
          <a:prstGeom prst="rect">
            <a:avLst/>
          </a:prstGeom>
          <a:noFill/>
        </p:spPr>
        <p:txBody>
          <a:bodyPr wrap="square" rtlCol="0" anchor="b">
            <a:spAutoFit/>
          </a:bodyPr>
          <a:lstStyle/>
          <a:p>
            <a:r>
              <a:rPr lang="en-US" sz="1200" b="1" dirty="0" smtClean="0">
                <a:solidFill>
                  <a:schemeClr val="tx1">
                    <a:lumMod val="50000"/>
                    <a:lumOff val="50000"/>
                  </a:schemeClr>
                </a:solidFill>
              </a:rPr>
              <a:t>Base: 221 potato sides listed on menus of 275 non commercial operators serving burgers and/or hot dogs</a:t>
            </a:r>
          </a:p>
        </p:txBody>
      </p:sp>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“BBQ</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Burgers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791391649"/>
              </p:ext>
            </p:extLst>
          </p:nvPr>
        </p:nvGraphicFramePr>
        <p:xfrm>
          <a:off x="960476" y="1678213"/>
          <a:ext cx="7589520" cy="4442713"/>
        </p:xfrm>
        <a:graphic>
          <a:graphicData uri="http://schemas.openxmlformats.org/drawingml/2006/table">
            <a:tbl>
              <a:tblPr firstRow="1" lastRow="1" bandRow="1">
                <a:tableStyleId>{7DF18680-E054-41AD-8BC1-D1AEF772440D}</a:tableStyleId>
              </a:tblPr>
              <a:tblGrid>
                <a:gridCol w="1097280"/>
                <a:gridCol w="1097280"/>
                <a:gridCol w="539496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800" b="0" i="0" u="none" strike="noStrike" dirty="0">
                          <a:latin typeface="Arial"/>
                        </a:rPr>
                        <a:t>Planet Hollywood</a:t>
                      </a:r>
                    </a:p>
                  </a:txBody>
                  <a:tcPr marL="9525" marR="9525" marT="9525" marB="0"/>
                </a:tc>
                <a:tc>
                  <a:txBody>
                    <a:bodyPr/>
                    <a:lstStyle/>
                    <a:p>
                      <a:pPr algn="l" fontAlgn="t"/>
                      <a:r>
                        <a:rPr lang="en-US" sz="800" b="0" i="0" u="none" strike="noStrike" dirty="0">
                          <a:latin typeface="Arial"/>
                        </a:rPr>
                        <a:t>BBQ Bacon Cheddar Burger</a:t>
                      </a:r>
                    </a:p>
                  </a:txBody>
                  <a:tcPr marL="9525" marR="9525" marT="9525" marB="0"/>
                </a:tc>
                <a:tc>
                  <a:txBody>
                    <a:bodyPr/>
                    <a:lstStyle/>
                    <a:p>
                      <a:pPr algn="l" fontAlgn="t"/>
                      <a:r>
                        <a:rPr lang="en-US" sz="800" b="0" i="0" u="none" strike="noStrike" dirty="0">
                          <a:latin typeface="Arial"/>
                        </a:rPr>
                        <a:t>Changed menu item from Bacon Cheeseburger to BBQ Bacon Cheddar Burger.  Classic Burger finished  with Hickory smoked Bacon, Tangy Sweet Barbeque Sauce and Sharp </a:t>
                      </a:r>
                      <a:r>
                        <a:rPr lang="en-US" sz="800" b="0" i="0" u="none" strike="noStrike" dirty="0" smtClean="0">
                          <a:latin typeface="Arial"/>
                        </a:rPr>
                        <a:t>Cheddar </a:t>
                      </a:r>
                      <a:r>
                        <a:rPr lang="en-US" sz="800" b="0" i="0" u="none" strike="noStrike" dirty="0">
                          <a:latin typeface="Arial"/>
                        </a:rPr>
                        <a:t>Cheese.  Served with French Fries</a:t>
                      </a:r>
                    </a:p>
                  </a:txBody>
                  <a:tcPr marL="9525" marR="9525" marT="9525" marB="0"/>
                </a:tc>
              </a:tr>
              <a:tr h="365462">
                <a:tc>
                  <a:txBody>
                    <a:bodyPr/>
                    <a:lstStyle/>
                    <a:p>
                      <a:pPr algn="l" fontAlgn="t"/>
                      <a:r>
                        <a:rPr lang="en-US" sz="800" b="0" i="0" u="none" strike="noStrike" dirty="0">
                          <a:latin typeface="Arial"/>
                        </a:rPr>
                        <a:t>Shoneys</a:t>
                      </a:r>
                    </a:p>
                  </a:txBody>
                  <a:tcPr marL="9525" marR="9525" marT="9525" marB="0"/>
                </a:tc>
                <a:tc>
                  <a:txBody>
                    <a:bodyPr/>
                    <a:lstStyle/>
                    <a:p>
                      <a:pPr algn="l" fontAlgn="t"/>
                      <a:r>
                        <a:rPr lang="en-US" sz="800" b="0" i="0" u="none" strike="noStrike" dirty="0">
                          <a:latin typeface="Arial"/>
                        </a:rPr>
                        <a:t>BBQ Bacon Cheese Burger</a:t>
                      </a:r>
                    </a:p>
                  </a:txBody>
                  <a:tcPr marL="9525" marR="9525" marT="9525" marB="0"/>
                </a:tc>
                <a:tc>
                  <a:txBody>
                    <a:bodyPr/>
                    <a:lstStyle/>
                    <a:p>
                      <a:pPr algn="l" fontAlgn="t"/>
                      <a:r>
                        <a:rPr lang="en-US" sz="800" b="0" i="0" u="none" strike="noStrike" dirty="0">
                          <a:latin typeface="Arial"/>
                        </a:rPr>
                        <a:t>BBQ bacon cheeseburger fresh 6 oz 100% grain fed ground beef patty with crispy bacon, American cheese and tangy BBQ sauce served with lettuce, tomato, pickles, and mayonnaise on a toasted bun served with coleslaw and french fries grain fed</a:t>
                      </a:r>
                    </a:p>
                  </a:txBody>
                  <a:tcPr marL="9525" marR="9525" marT="9525" marB="0"/>
                </a:tc>
              </a:tr>
              <a:tr h="365462">
                <a:tc>
                  <a:txBody>
                    <a:bodyPr/>
                    <a:lstStyle/>
                    <a:p>
                      <a:pPr algn="l" fontAlgn="t"/>
                      <a:r>
                        <a:rPr lang="en-US" sz="800" b="0" i="0" u="none" strike="noStrike" dirty="0">
                          <a:latin typeface="Arial"/>
                        </a:rPr>
                        <a:t>Bakers Square</a:t>
                      </a:r>
                    </a:p>
                  </a:txBody>
                  <a:tcPr marL="9525" marR="9525" marT="9525" marB="0"/>
                </a:tc>
                <a:tc>
                  <a:txBody>
                    <a:bodyPr/>
                    <a:lstStyle/>
                    <a:p>
                      <a:pPr algn="l" fontAlgn="t"/>
                      <a:r>
                        <a:rPr lang="en-US" sz="800" b="0" i="0" u="none" strike="noStrike" dirty="0">
                          <a:latin typeface="Arial"/>
                        </a:rPr>
                        <a:t>BBQ Bacon Cheese Crush</a:t>
                      </a:r>
                    </a:p>
                  </a:txBody>
                  <a:tcPr marL="9525" marR="9525" marT="9525" marB="0"/>
                </a:tc>
                <a:tc>
                  <a:txBody>
                    <a:bodyPr/>
                    <a:lstStyle/>
                    <a:p>
                      <a:pPr algn="l" fontAlgn="t"/>
                      <a:r>
                        <a:rPr lang="en-US" sz="800" b="0" i="0" u="none" strike="noStrike" dirty="0">
                          <a:latin typeface="Arial"/>
                        </a:rPr>
                        <a:t>BBQ Bacon Cheese Crush chipotle honey bbq sauce, melted cheddar, three crispy bacon strips and onion tanglers served on our zesty chipotle bun, 1.2 lb angus beef patty, hand crushed with our secret seasoning, then grilled at high heat to seal in the flavor, creating a tender and juicy, mouth watering burger, served with lettuce, tomato, red onion and pickles, and your choice of seasoned french fries, fresh fruit, creamy coleslaw or fresh cooked kettle chips on the side</a:t>
                      </a:r>
                    </a:p>
                  </a:txBody>
                  <a:tcPr marL="9525" marR="9525" marT="9525" marB="0"/>
                </a:tc>
              </a:tr>
              <a:tr h="365462">
                <a:tc>
                  <a:txBody>
                    <a:bodyPr/>
                    <a:lstStyle/>
                    <a:p>
                      <a:pPr algn="l" fontAlgn="t"/>
                      <a:r>
                        <a:rPr lang="en-US" sz="800" b="0" i="0" u="none" strike="noStrike" dirty="0">
                          <a:latin typeface="Arial"/>
                        </a:rPr>
                        <a:t>Hudsons Grill</a:t>
                      </a:r>
                    </a:p>
                  </a:txBody>
                  <a:tcPr marL="9525" marR="9525" marT="9525" marB="0"/>
                </a:tc>
                <a:tc>
                  <a:txBody>
                    <a:bodyPr/>
                    <a:lstStyle/>
                    <a:p>
                      <a:pPr algn="l" fontAlgn="t"/>
                      <a:r>
                        <a:rPr lang="en-US" sz="800" b="0" i="0" u="none" strike="noStrike" dirty="0">
                          <a:latin typeface="Arial"/>
                        </a:rPr>
                        <a:t>BBQ Bacon Cheeseburger</a:t>
                      </a:r>
                    </a:p>
                  </a:txBody>
                  <a:tcPr marL="9525" marR="9525" marT="9525" marB="0"/>
                </a:tc>
                <a:tc>
                  <a:txBody>
                    <a:bodyPr/>
                    <a:lstStyle/>
                    <a:p>
                      <a:pPr algn="l" fontAlgn="t"/>
                      <a:r>
                        <a:rPr lang="en-US" sz="800" b="0" i="0" u="none" strike="noStrike" dirty="0">
                          <a:latin typeface="Arial"/>
                        </a:rPr>
                        <a:t>BBQ Bacon Cheese Burger. Grilled with zesty BBQ sauce, Cheddar cheese, crisp bacon, fresh lettuce, onions, tomato and pickle slices. Our fresh ground beef is cooked medium well, unless you request otherwise. Served on a </a:t>
                      </a:r>
                      <a:r>
                        <a:rPr lang="en-US" sz="800" b="0" i="0" u="none" strike="noStrike" dirty="0" smtClean="0">
                          <a:latin typeface="Arial"/>
                        </a:rPr>
                        <a:t>lightly </a:t>
                      </a:r>
                      <a:r>
                        <a:rPr lang="en-US" sz="800" b="0" i="0" u="none" strike="noStrike" dirty="0">
                          <a:latin typeface="Arial"/>
                        </a:rPr>
                        <a:t>toasted sesame seed bun with choice of fries or coleslaw. A fresh salad or onion rings may be substituted</a:t>
                      </a:r>
                    </a:p>
                  </a:txBody>
                  <a:tcPr marL="9525" marR="9525" marT="9525" marB="0"/>
                </a:tc>
              </a:tr>
              <a:tr h="365462">
                <a:tc>
                  <a:txBody>
                    <a:bodyPr/>
                    <a:lstStyle/>
                    <a:p>
                      <a:pPr algn="l" fontAlgn="t"/>
                      <a:r>
                        <a:rPr lang="en-US" sz="800" b="0" i="0" u="none" strike="noStrike" dirty="0">
                          <a:latin typeface="Arial"/>
                        </a:rPr>
                        <a:t>Jimmy Buffets Margaritaville</a:t>
                      </a:r>
                    </a:p>
                  </a:txBody>
                  <a:tcPr marL="9525" marR="9525" marT="9525" marB="0"/>
                </a:tc>
                <a:tc>
                  <a:txBody>
                    <a:bodyPr/>
                    <a:lstStyle/>
                    <a:p>
                      <a:pPr algn="l" fontAlgn="t"/>
                      <a:r>
                        <a:rPr lang="en-US" sz="800" b="0" i="0" u="none" strike="noStrike" dirty="0">
                          <a:latin typeface="Arial"/>
                        </a:rPr>
                        <a:t>BBQ Bacon Cheeseburger</a:t>
                      </a:r>
                    </a:p>
                  </a:txBody>
                  <a:tcPr marL="9525" marR="9525" marT="9525" marB="0"/>
                </a:tc>
                <a:tc>
                  <a:txBody>
                    <a:bodyPr/>
                    <a:lstStyle/>
                    <a:p>
                      <a:pPr algn="l" fontAlgn="t"/>
                      <a:r>
                        <a:rPr lang="en-US" sz="800" b="0" i="0" u="none" strike="noStrike" dirty="0">
                          <a:latin typeface="Arial"/>
                        </a:rPr>
                        <a:t>BBQ Bacon Cheeseburger applewood smoked bacon, cheddar cheese, bbq sauce, lettuce, tomato, dill pickle, fries</a:t>
                      </a:r>
                    </a:p>
                  </a:txBody>
                  <a:tcPr marL="9525" marR="9525" marT="9525" marB="0"/>
                </a:tc>
              </a:tr>
              <a:tr h="365462">
                <a:tc>
                  <a:txBody>
                    <a:bodyPr/>
                    <a:lstStyle/>
                    <a:p>
                      <a:pPr algn="l" fontAlgn="t"/>
                      <a:r>
                        <a:rPr lang="en-US" sz="800" b="0" i="0" u="none" strike="noStrike" dirty="0">
                          <a:latin typeface="Arial"/>
                        </a:rPr>
                        <a:t>Lazy Dog Café</a:t>
                      </a:r>
                    </a:p>
                  </a:txBody>
                  <a:tcPr marL="9525" marR="9525" marT="9525" marB="0"/>
                </a:tc>
                <a:tc>
                  <a:txBody>
                    <a:bodyPr/>
                    <a:lstStyle/>
                    <a:p>
                      <a:pPr algn="l" fontAlgn="t"/>
                      <a:r>
                        <a:rPr lang="en-US" sz="800" b="0" i="0" u="none" strike="noStrike" dirty="0">
                          <a:latin typeface="Arial"/>
                        </a:rPr>
                        <a:t>BBQ Bacon Cheeseburger</a:t>
                      </a:r>
                    </a:p>
                  </a:txBody>
                  <a:tcPr marL="9525" marR="9525" marT="9525" marB="0"/>
                </a:tc>
                <a:tc>
                  <a:txBody>
                    <a:bodyPr/>
                    <a:lstStyle/>
                    <a:p>
                      <a:pPr algn="l" fontAlgn="t"/>
                      <a:r>
                        <a:rPr lang="en-US" sz="800" b="0" i="0" u="none" strike="noStrike" dirty="0">
                          <a:latin typeface="Arial"/>
                        </a:rPr>
                        <a:t>BBQ Bacon Cheeseburger. Our Classic Hamburger, a charbroiled 1/2 pound beef patty with hickory smoked bacon, cheddar cheese and BBQ sauce on a grilled potato bun. Served with your choice of Asian Slaw, Sweet Corn Salad or French Fries. Make them Cajun Fries with Chipotle Ranch for $.95. Add a Wedge, Caesar or Baby Greens salad or a cup of soup for $2.95.</a:t>
                      </a:r>
                    </a:p>
                  </a:txBody>
                  <a:tcPr marL="9525" marR="9525" marT="9525" marB="0"/>
                </a:tc>
              </a:tr>
              <a:tr h="365462">
                <a:tc>
                  <a:txBody>
                    <a:bodyPr/>
                    <a:lstStyle/>
                    <a:p>
                      <a:pPr algn="l" fontAlgn="t"/>
                      <a:r>
                        <a:rPr lang="en-US" sz="800" b="0" i="0" u="none" strike="noStrike" dirty="0">
                          <a:latin typeface="Arial"/>
                        </a:rPr>
                        <a:t>McGraths Fish House</a:t>
                      </a:r>
                    </a:p>
                  </a:txBody>
                  <a:tcPr marL="9525" marR="9525" marT="9525" marB="0"/>
                </a:tc>
                <a:tc>
                  <a:txBody>
                    <a:bodyPr/>
                    <a:lstStyle/>
                    <a:p>
                      <a:pPr algn="l" fontAlgn="t"/>
                      <a:r>
                        <a:rPr lang="en-US" sz="800" b="0" i="0" u="none" strike="noStrike" dirty="0">
                          <a:latin typeface="Arial"/>
                        </a:rPr>
                        <a:t>BBQ Bacon Cheeseburger</a:t>
                      </a:r>
                    </a:p>
                  </a:txBody>
                  <a:tcPr marL="9525" marR="9525" marT="9525" marB="0"/>
                </a:tc>
                <a:tc>
                  <a:txBody>
                    <a:bodyPr/>
                    <a:lstStyle/>
                    <a:p>
                      <a:pPr algn="l" fontAlgn="t"/>
                      <a:r>
                        <a:rPr lang="en-US" sz="800" b="0" i="0" u="none" strike="noStrike" dirty="0">
                          <a:latin typeface="Arial"/>
                        </a:rPr>
                        <a:t>BBQ Bacon </a:t>
                      </a:r>
                      <a:r>
                        <a:rPr lang="en-US" sz="800" b="0" i="0" u="none" strike="noStrike" dirty="0" smtClean="0">
                          <a:latin typeface="Arial"/>
                        </a:rPr>
                        <a:t>Cheeseburger smoked </a:t>
                      </a:r>
                      <a:r>
                        <a:rPr lang="en-US" sz="800" b="0" i="0" u="none" strike="noStrike" dirty="0">
                          <a:latin typeface="Arial"/>
                        </a:rPr>
                        <a:t>bacon, lettuce, tomato, red onion, cheddar cheese, homemade bbq sauce choice of garden salad, coleslaw, fish house fries, cottage cheese, sliced tomatoes, clam chowder or fishermans stew</a:t>
                      </a:r>
                    </a:p>
                  </a:txBody>
                  <a:tcPr marL="9525" marR="9525" marT="9525" marB="0"/>
                </a:tc>
              </a:tr>
              <a:tr h="365462">
                <a:tc>
                  <a:txBody>
                    <a:bodyPr/>
                    <a:lstStyle/>
                    <a:p>
                      <a:pPr algn="l" fontAlgn="t"/>
                      <a:r>
                        <a:rPr lang="en-US" sz="800" b="0" i="0" u="none" strike="noStrike" dirty="0">
                          <a:latin typeface="Arial"/>
                        </a:rPr>
                        <a:t>Rainforest Café</a:t>
                      </a:r>
                    </a:p>
                  </a:txBody>
                  <a:tcPr marL="9525" marR="9525" marT="9525" marB="0"/>
                </a:tc>
                <a:tc>
                  <a:txBody>
                    <a:bodyPr/>
                    <a:lstStyle/>
                    <a:p>
                      <a:pPr algn="l" fontAlgn="t"/>
                      <a:r>
                        <a:rPr lang="en-US" sz="800" b="0" i="0" u="none" strike="noStrike" dirty="0">
                          <a:latin typeface="Arial"/>
                        </a:rPr>
                        <a:t>BBQ Bacon Cheeseburger</a:t>
                      </a:r>
                    </a:p>
                  </a:txBody>
                  <a:tcPr marL="9525" marR="9525" marT="9525" marB="0"/>
                </a:tc>
                <a:tc>
                  <a:txBody>
                    <a:bodyPr/>
                    <a:lstStyle/>
                    <a:p>
                      <a:pPr algn="l" fontAlgn="t"/>
                      <a:r>
                        <a:rPr lang="en-US" sz="800" b="0" i="0" u="none" strike="noStrike" dirty="0">
                          <a:latin typeface="Arial"/>
                        </a:rPr>
                        <a:t>BBQ Bacon Cheeseburger, Our 1/2 lb. Burger, char broiled and topped with our smokin' mojo bbq sauce, cheddar cheese and bacon. Served on a toasted bun with tomato, lettuce and onion. All burgers served with potato chips</a:t>
                      </a:r>
                    </a:p>
                  </a:txBody>
                  <a:tcPr marL="9525" marR="9525" marT="9525" marB="0"/>
                </a:tc>
              </a:tr>
              <a:tr h="365462">
                <a:tc>
                  <a:txBody>
                    <a:bodyPr/>
                    <a:lstStyle/>
                    <a:p>
                      <a:pPr algn="l" fontAlgn="t"/>
                      <a:r>
                        <a:rPr lang="en-US" sz="800" b="0" i="0" u="none" strike="noStrike" dirty="0">
                          <a:latin typeface="Arial"/>
                        </a:rPr>
                        <a:t>Village Inn</a:t>
                      </a:r>
                    </a:p>
                  </a:txBody>
                  <a:tcPr marL="9525" marR="9525" marT="9525" marB="0"/>
                </a:tc>
                <a:tc>
                  <a:txBody>
                    <a:bodyPr/>
                    <a:lstStyle/>
                    <a:p>
                      <a:pPr algn="l" fontAlgn="t"/>
                      <a:r>
                        <a:rPr lang="en-US" sz="800" b="0" i="0" u="none" strike="noStrike" dirty="0">
                          <a:latin typeface="Arial"/>
                        </a:rPr>
                        <a:t>BBQ Bacon Cheeseburger</a:t>
                      </a:r>
                    </a:p>
                  </a:txBody>
                  <a:tcPr marL="9525" marR="9525" marT="9525" marB="0"/>
                </a:tc>
                <a:tc>
                  <a:txBody>
                    <a:bodyPr/>
                    <a:lstStyle/>
                    <a:p>
                      <a:pPr algn="l" fontAlgn="t"/>
                      <a:r>
                        <a:rPr lang="en-US" sz="800" b="0" i="0" u="none" strike="noStrike" dirty="0">
                          <a:latin typeface="Arial"/>
                        </a:rPr>
                        <a:t>BBQ Bacon Cheeseburger. Tangy BBQ sauce, melted Cheddar cheese and two crispy bacon strips. Our burgers start with a 1/3 lb. Beef patty and are cooked medium-well and garnished with lettuce, sliced tomato, red onion, and </a:t>
                      </a:r>
                      <a:r>
                        <a:rPr lang="en-US" sz="800" b="0" i="0" u="none" strike="noStrike" dirty="0" smtClean="0">
                          <a:latin typeface="Arial"/>
                        </a:rPr>
                        <a:t>pickles </a:t>
                      </a:r>
                      <a:r>
                        <a:rPr lang="en-US" sz="800" b="0" i="0" u="none" strike="noStrike" dirty="0">
                          <a:latin typeface="Arial"/>
                        </a:rPr>
                        <a:t>on a traditional bun. Served with French fries</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46115" y="586140"/>
            <a:ext cx="8642555" cy="489397"/>
          </a:xfrm>
          <a:prstGeom prst="rect">
            <a:avLst/>
          </a:prstGeom>
        </p:spPr>
        <p:txBody>
          <a:bodyPr vert="horz" anchor="b">
            <a:normAutofit/>
          </a:bodyPr>
          <a:lstStyle/>
          <a:p>
            <a:pPr marL="0" marR="0" lvl="0" indent="0" algn="l" defTabSz="914400" rtl="0" eaLnBrk="1" fontAlgn="auto" latinLnBrk="0" hangingPunct="1">
              <a:lnSpc>
                <a:spcPct val="65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“Blue</a:t>
            </a:r>
            <a:r>
              <a:rPr kumimoji="0" lang="en-US" sz="2000" b="0" i="0" u="none" strike="noStrike" kern="1200" cap="none" spc="0" normalizeH="0" noProof="0" dirty="0" smtClean="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rPr>
              <a:t>” Burgers with Potatoes</a:t>
            </a:r>
            <a:endParaRPr kumimoji="0" lang="en-US" sz="2000" b="0" i="0" u="none" strike="noStrike" kern="1200" cap="none" spc="0" normalizeH="0" baseline="0" noProof="0" dirty="0">
              <a:ln>
                <a:noFill/>
              </a:ln>
              <a:solidFill>
                <a:schemeClr val="tx2"/>
              </a:solidFill>
              <a:effectLst>
                <a:outerShdw blurRad="50800" dist="38100" dir="2700000" algn="tl" rotWithShape="0">
                  <a:prstClr val="black">
                    <a:alpha val="40000"/>
                  </a:prstClr>
                </a:outerShdw>
              </a:effectLst>
              <a:uLnTx/>
              <a:uFillTx/>
              <a:latin typeface="Arial" pitchFamily="34" charset="0"/>
              <a:ea typeface="+mj-ea"/>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694109515"/>
              </p:ext>
            </p:extLst>
          </p:nvPr>
        </p:nvGraphicFramePr>
        <p:xfrm>
          <a:off x="1268820" y="1805804"/>
          <a:ext cx="7223760" cy="4027838"/>
        </p:xfrm>
        <a:graphic>
          <a:graphicData uri="http://schemas.openxmlformats.org/drawingml/2006/table">
            <a:tbl>
              <a:tblPr firstRow="1" lastRow="1" bandRow="1">
                <a:tableStyleId>{7DF18680-E054-41AD-8BC1-D1AEF772440D}</a:tableStyleId>
              </a:tblPr>
              <a:tblGrid>
                <a:gridCol w="1097280"/>
                <a:gridCol w="1097280"/>
                <a:gridCol w="5029200"/>
              </a:tblGrid>
              <a:tr h="0">
                <a:tc>
                  <a:txBody>
                    <a:bodyPr/>
                    <a:lstStyle/>
                    <a:p>
                      <a:pPr algn="ctr" fontAlgn="t"/>
                      <a:r>
                        <a:rPr lang="en-US" sz="1200" b="1" i="0" u="none" strike="noStrike" dirty="0" smtClean="0">
                          <a:latin typeface="Arial"/>
                        </a:rPr>
                        <a:t>Chain</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Name</a:t>
                      </a:r>
                      <a:endParaRPr lang="en-US" sz="1200" b="1" i="0" u="none" strike="noStrike" dirty="0">
                        <a:latin typeface="Arial"/>
                      </a:endParaRPr>
                    </a:p>
                  </a:txBody>
                  <a:tcPr marL="7458" marR="7458" marT="7458" marB="0" anchor="ctr"/>
                </a:tc>
                <a:tc>
                  <a:txBody>
                    <a:bodyPr/>
                    <a:lstStyle/>
                    <a:p>
                      <a:pPr algn="ctr" fontAlgn="t"/>
                      <a:r>
                        <a:rPr lang="en-US" sz="1200" b="1" i="0" u="none" strike="noStrike" dirty="0" smtClean="0">
                          <a:latin typeface="Arial"/>
                        </a:rPr>
                        <a:t>Menu Item Description</a:t>
                      </a:r>
                      <a:endParaRPr lang="en-US" sz="1200" b="1" i="0" u="none" strike="noStrike" dirty="0">
                        <a:latin typeface="Arial"/>
                      </a:endParaRPr>
                    </a:p>
                  </a:txBody>
                  <a:tcPr marL="7458" marR="7458" marT="7458" marB="0" anchor="ctr"/>
                </a:tc>
              </a:tr>
              <a:tr h="365462">
                <a:tc>
                  <a:txBody>
                    <a:bodyPr/>
                    <a:lstStyle/>
                    <a:p>
                      <a:pPr algn="l" fontAlgn="t"/>
                      <a:r>
                        <a:rPr lang="en-US" sz="800" b="0" i="0" u="none" strike="noStrike" dirty="0">
                          <a:latin typeface="Arial"/>
                        </a:rPr>
                        <a:t>House of Blues</a:t>
                      </a:r>
                    </a:p>
                  </a:txBody>
                  <a:tcPr marL="9525" marR="9525" marT="9525" marB="0"/>
                </a:tc>
                <a:tc>
                  <a:txBody>
                    <a:bodyPr/>
                    <a:lstStyle/>
                    <a:p>
                      <a:pPr algn="l" fontAlgn="t"/>
                      <a:r>
                        <a:rPr lang="en-US" sz="800" b="0" i="0" u="none" strike="noStrike" dirty="0">
                          <a:latin typeface="Arial"/>
                        </a:rPr>
                        <a:t>Bleu Blues Burger</a:t>
                      </a:r>
                    </a:p>
                  </a:txBody>
                  <a:tcPr marL="9525" marR="9525" marT="9525" marB="0"/>
                </a:tc>
                <a:tc>
                  <a:txBody>
                    <a:bodyPr/>
                    <a:lstStyle/>
                    <a:p>
                      <a:pPr algn="l" fontAlgn="t"/>
                      <a:r>
                        <a:rPr lang="en-US" sz="700" b="0" i="0" u="none" strike="noStrike" dirty="0">
                          <a:latin typeface="Arial"/>
                        </a:rPr>
                        <a:t>Bleu Blues Burger, </a:t>
                      </a:r>
                      <a:r>
                        <a:rPr lang="en-US" sz="700" b="0" i="0" u="none" strike="noStrike" dirty="0" smtClean="0">
                          <a:latin typeface="Arial"/>
                        </a:rPr>
                        <a:t>sautéed </a:t>
                      </a:r>
                      <a:r>
                        <a:rPr lang="en-US" sz="700" b="0" i="0" u="none" strike="noStrike" dirty="0">
                          <a:latin typeface="Arial"/>
                        </a:rPr>
                        <a:t>onions and bleu cheese, lettuce and tomato, served with french fries</a:t>
                      </a:r>
                    </a:p>
                  </a:txBody>
                  <a:tcPr marL="9525" marR="9525" marT="9525" marB="0"/>
                </a:tc>
              </a:tr>
              <a:tr h="365462">
                <a:tc>
                  <a:txBody>
                    <a:bodyPr/>
                    <a:lstStyle/>
                    <a:p>
                      <a:pPr algn="l" fontAlgn="t"/>
                      <a:r>
                        <a:rPr lang="en-US" sz="800" b="0" i="0" u="none" strike="noStrike" dirty="0">
                          <a:latin typeface="Arial"/>
                        </a:rPr>
                        <a:t>Alcatraz Brewing Co.</a:t>
                      </a:r>
                    </a:p>
                  </a:txBody>
                  <a:tcPr marL="9525" marR="9525" marT="9525" marB="0"/>
                </a:tc>
                <a:tc>
                  <a:txBody>
                    <a:bodyPr/>
                    <a:lstStyle/>
                    <a:p>
                      <a:pPr algn="l" fontAlgn="t"/>
                      <a:r>
                        <a:rPr lang="en-US" sz="800" b="0" i="0" u="none" strike="noStrike" dirty="0">
                          <a:latin typeface="Arial"/>
                        </a:rPr>
                        <a:t>Bleu Burger</a:t>
                      </a:r>
                    </a:p>
                  </a:txBody>
                  <a:tcPr marL="9525" marR="9525" marT="9525" marB="0"/>
                </a:tc>
                <a:tc>
                  <a:txBody>
                    <a:bodyPr/>
                    <a:lstStyle/>
                    <a:p>
                      <a:pPr algn="l" fontAlgn="t"/>
                      <a:r>
                        <a:rPr lang="en-US" sz="700" b="0" i="0" u="none" strike="noStrike" dirty="0">
                          <a:latin typeface="Arial"/>
                        </a:rPr>
                        <a:t>Bleu Burger, cajun seasoning, bleu cheese dressing, lettuce, tomato, onion, served with seasoned fries</a:t>
                      </a:r>
                    </a:p>
                  </a:txBody>
                  <a:tcPr marL="9525" marR="9525" marT="9525" marB="0"/>
                </a:tc>
              </a:tr>
              <a:tr h="365462">
                <a:tc>
                  <a:txBody>
                    <a:bodyPr/>
                    <a:lstStyle/>
                    <a:p>
                      <a:pPr algn="l" fontAlgn="t"/>
                      <a:r>
                        <a:rPr lang="en-US" sz="800" b="0" i="0" u="none" strike="noStrike" dirty="0">
                          <a:latin typeface="Arial"/>
                        </a:rPr>
                        <a:t>Lazy Dog Café</a:t>
                      </a:r>
                    </a:p>
                  </a:txBody>
                  <a:tcPr marL="9525" marR="9525" marT="9525" marB="0"/>
                </a:tc>
                <a:tc>
                  <a:txBody>
                    <a:bodyPr/>
                    <a:lstStyle/>
                    <a:p>
                      <a:pPr algn="l" fontAlgn="t"/>
                      <a:r>
                        <a:rPr lang="en-US" sz="800" b="0" i="0" u="none" strike="noStrike" dirty="0">
                          <a:latin typeface="Arial"/>
                        </a:rPr>
                        <a:t>Bleu Burger</a:t>
                      </a:r>
                    </a:p>
                  </a:txBody>
                  <a:tcPr marL="9525" marR="9525" marT="9525" marB="0"/>
                </a:tc>
                <a:tc>
                  <a:txBody>
                    <a:bodyPr/>
                    <a:lstStyle/>
                    <a:p>
                      <a:pPr algn="l" fontAlgn="t"/>
                      <a:r>
                        <a:rPr lang="en-US" sz="700" b="0" i="0" u="none" strike="noStrike" dirty="0">
                          <a:latin typeface="Arial"/>
                        </a:rPr>
                        <a:t>Bleu Burger. Our Classic Burger, a charbroiled 1/2 pound beef patty topped with hickory smoked bacon and bleu cheese butter. Served with your choice of Asian Slaw, Sweet Corn Salad or French Fries. Make them Cajun Fries with Chipotle Ranch for $.95. Symbol denotes Lazy Dog Café Favorite! Add a Wedge, Caesar or Baby Greens salad or a cup of soup for $2.95.</a:t>
                      </a:r>
                    </a:p>
                  </a:txBody>
                  <a:tcPr marL="9525" marR="9525" marT="9525" marB="0"/>
                </a:tc>
              </a:tr>
              <a:tr h="365462">
                <a:tc>
                  <a:txBody>
                    <a:bodyPr/>
                    <a:lstStyle/>
                    <a:p>
                      <a:pPr algn="l" fontAlgn="t"/>
                      <a:r>
                        <a:rPr lang="en-US" sz="800" b="0" i="0" u="none" strike="noStrike" dirty="0">
                          <a:latin typeface="Arial"/>
                        </a:rPr>
                        <a:t>Perkos Café</a:t>
                      </a:r>
                    </a:p>
                  </a:txBody>
                  <a:tcPr marL="9525" marR="9525" marT="9525" marB="0"/>
                </a:tc>
                <a:tc>
                  <a:txBody>
                    <a:bodyPr/>
                    <a:lstStyle/>
                    <a:p>
                      <a:pPr algn="l" fontAlgn="t"/>
                      <a:r>
                        <a:rPr lang="en-US" sz="800" b="0" i="0" u="none" strike="noStrike" dirty="0">
                          <a:latin typeface="Arial"/>
                        </a:rPr>
                        <a:t>Bleu Burger</a:t>
                      </a:r>
                    </a:p>
                  </a:txBody>
                  <a:tcPr marL="9525" marR="9525" marT="9525" marB="0"/>
                </a:tc>
                <a:tc>
                  <a:txBody>
                    <a:bodyPr/>
                    <a:lstStyle/>
                    <a:p>
                      <a:pPr algn="l" fontAlgn="t"/>
                      <a:r>
                        <a:rPr lang="en-US" sz="700" b="0" i="0" u="none" strike="noStrike" dirty="0">
                          <a:latin typeface="Arial"/>
                        </a:rPr>
                        <a:t>Bleu Burger, grilled red onion and melted bleu cheese. 1/3 ground beef patty on a premium bun. Served with seasoned fries.</a:t>
                      </a:r>
                    </a:p>
                  </a:txBody>
                  <a:tcPr marL="9525" marR="9525" marT="9525" marB="0"/>
                </a:tc>
              </a:tr>
              <a:tr h="365462">
                <a:tc>
                  <a:txBody>
                    <a:bodyPr/>
                    <a:lstStyle/>
                    <a:p>
                      <a:pPr algn="l" fontAlgn="t"/>
                      <a:r>
                        <a:rPr lang="en-US" sz="800" b="0" i="0" u="none" strike="noStrike" dirty="0">
                          <a:latin typeface="Arial"/>
                        </a:rPr>
                        <a:t>Hops Bar &amp; Brewery</a:t>
                      </a:r>
                    </a:p>
                  </a:txBody>
                  <a:tcPr marL="9525" marR="9525" marT="9525" marB="0"/>
                </a:tc>
                <a:tc>
                  <a:txBody>
                    <a:bodyPr/>
                    <a:lstStyle/>
                    <a:p>
                      <a:pPr algn="l" fontAlgn="t"/>
                      <a:r>
                        <a:rPr lang="en-US" sz="800" b="0" i="0" u="none" strike="noStrike" dirty="0">
                          <a:latin typeface="Arial"/>
                        </a:rPr>
                        <a:t>Bleu Cheese Burger</a:t>
                      </a:r>
                    </a:p>
                  </a:txBody>
                  <a:tcPr marL="9525" marR="9525" marT="9525" marB="0"/>
                </a:tc>
                <a:tc>
                  <a:txBody>
                    <a:bodyPr/>
                    <a:lstStyle/>
                    <a:p>
                      <a:pPr algn="l" fontAlgn="t"/>
                      <a:r>
                        <a:rPr lang="en-US" sz="700" b="0" i="0" u="none" strike="noStrike" dirty="0">
                          <a:latin typeface="Arial"/>
                        </a:rPr>
                        <a:t>Bleu Cheese Burger, seasoned, grilled and topped with bleu cheese crumbles, lettuce and tomato, served with pub chips or fries</a:t>
                      </a:r>
                    </a:p>
                  </a:txBody>
                  <a:tcPr marL="9525" marR="9525" marT="9525" marB="0"/>
                </a:tc>
              </a:tr>
              <a:tr h="365462">
                <a:tc>
                  <a:txBody>
                    <a:bodyPr/>
                    <a:lstStyle/>
                    <a:p>
                      <a:pPr algn="l" fontAlgn="t"/>
                      <a:r>
                        <a:rPr lang="en-US" sz="800" b="0" i="0" u="none" strike="noStrike" dirty="0">
                          <a:latin typeface="Arial"/>
                        </a:rPr>
                        <a:t>Kings Family Restaurant</a:t>
                      </a:r>
                    </a:p>
                  </a:txBody>
                  <a:tcPr marL="9525" marR="9525" marT="9525" marB="0"/>
                </a:tc>
                <a:tc>
                  <a:txBody>
                    <a:bodyPr/>
                    <a:lstStyle/>
                    <a:p>
                      <a:pPr algn="l" fontAlgn="t"/>
                      <a:r>
                        <a:rPr lang="en-US" sz="800" b="0" i="0" u="none" strike="noStrike" dirty="0">
                          <a:latin typeface="Arial"/>
                        </a:rPr>
                        <a:t>Bleu Cheese Burger Basket Deal</a:t>
                      </a:r>
                    </a:p>
                  </a:txBody>
                  <a:tcPr marL="9525" marR="9525" marT="9525" marB="0"/>
                </a:tc>
                <a:tc>
                  <a:txBody>
                    <a:bodyPr/>
                    <a:lstStyle/>
                    <a:p>
                      <a:pPr algn="l" fontAlgn="t"/>
                      <a:r>
                        <a:rPr lang="en-US" sz="700" b="0" i="0" u="none" strike="noStrike" dirty="0">
                          <a:latin typeface="Arial"/>
                        </a:rPr>
                        <a:t>Bleu Cheese Burger Basket Deal, our juicy 5 1/3 oz. burger topped with A.I Steak Sauce and fresh crumbled bleu cheese, served with fries and lettuce and tomato upon request</a:t>
                      </a:r>
                    </a:p>
                  </a:txBody>
                  <a:tcPr marL="9525" marR="9525" marT="9525" marB="0"/>
                </a:tc>
              </a:tr>
              <a:tr h="365462">
                <a:tc>
                  <a:txBody>
                    <a:bodyPr/>
                    <a:lstStyle/>
                    <a:p>
                      <a:pPr algn="l" fontAlgn="t"/>
                      <a:r>
                        <a:rPr lang="en-US" sz="800" b="0" i="0" u="none" strike="noStrike" dirty="0">
                          <a:latin typeface="Arial"/>
                        </a:rPr>
                        <a:t>Hooters</a:t>
                      </a:r>
                    </a:p>
                  </a:txBody>
                  <a:tcPr marL="9525" marR="9525" marT="9525" marB="0"/>
                </a:tc>
                <a:tc>
                  <a:txBody>
                    <a:bodyPr/>
                    <a:lstStyle/>
                    <a:p>
                      <a:pPr algn="l" fontAlgn="t"/>
                      <a:r>
                        <a:rPr lang="en-US" sz="800" b="0" i="0" u="none" strike="noStrike" dirty="0">
                          <a:latin typeface="Arial"/>
                        </a:rPr>
                        <a:t>Bleu Cheese Burger Platter (LTO Feb 11)</a:t>
                      </a:r>
                    </a:p>
                  </a:txBody>
                  <a:tcPr marL="9525" marR="9525" marT="9525" marB="0"/>
                </a:tc>
                <a:tc>
                  <a:txBody>
                    <a:bodyPr/>
                    <a:lstStyle/>
                    <a:p>
                      <a:pPr algn="l" fontAlgn="t"/>
                      <a:r>
                        <a:rPr lang="en-US" sz="700" b="0" i="0" u="none" strike="noStrike" dirty="0">
                          <a:latin typeface="Arial"/>
                        </a:rPr>
                        <a:t>Bleu Cheese Burger Platter (LTO Feb 11), a full half pound burger cooked to order and topped generously with melted bleu cheese crumbles. Lettuce, tomato, and onion on the side. Served with fries.</a:t>
                      </a:r>
                    </a:p>
                  </a:txBody>
                  <a:tcPr marL="9525" marR="9525" marT="9525" marB="0"/>
                </a:tc>
              </a:tr>
              <a:tr h="365462">
                <a:tc>
                  <a:txBody>
                    <a:bodyPr/>
                    <a:lstStyle/>
                    <a:p>
                      <a:pPr algn="l" fontAlgn="t"/>
                      <a:r>
                        <a:rPr lang="en-US" sz="800" b="0" i="0" u="none" strike="noStrike" dirty="0">
                          <a:latin typeface="Arial"/>
                        </a:rPr>
                        <a:t>Red Robin</a:t>
                      </a:r>
                    </a:p>
                  </a:txBody>
                  <a:tcPr marL="9525" marR="9525" marT="9525" marB="0"/>
                </a:tc>
                <a:tc>
                  <a:txBody>
                    <a:bodyPr/>
                    <a:lstStyle/>
                    <a:p>
                      <a:pPr algn="l" fontAlgn="t"/>
                      <a:r>
                        <a:rPr lang="en-US" sz="800" b="0" i="0" u="none" strike="noStrike" dirty="0">
                          <a:latin typeface="Arial"/>
                        </a:rPr>
                        <a:t>Bleu Ribbon Burger</a:t>
                      </a:r>
                    </a:p>
                  </a:txBody>
                  <a:tcPr marL="9525" marR="9525" marT="9525" marB="0"/>
                </a:tc>
                <a:tc>
                  <a:txBody>
                    <a:bodyPr/>
                    <a:lstStyle/>
                    <a:p>
                      <a:pPr algn="l" fontAlgn="t"/>
                      <a:r>
                        <a:rPr lang="en-US" sz="700" b="0" i="0" u="none" strike="noStrike" dirty="0">
                          <a:latin typeface="Arial"/>
                        </a:rPr>
                        <a:t>Juicy burger basted with a tangy steak sauce &amp; topped with crumbled bleu cheese.  Served with onion straws, lettuce, tomato &amp; zesty chipotle mayo on an onion but. Served with Bottomless steak fries</a:t>
                      </a:r>
                    </a:p>
                  </a:txBody>
                  <a:tcPr marL="9525" marR="9525" marT="9525" marB="0"/>
                </a:tc>
              </a:tr>
              <a:tr h="365462">
                <a:tc>
                  <a:txBody>
                    <a:bodyPr/>
                    <a:lstStyle/>
                    <a:p>
                      <a:pPr algn="l" fontAlgn="t"/>
                      <a:r>
                        <a:rPr lang="en-US" sz="800" b="0" i="0" u="none" strike="noStrike" dirty="0">
                          <a:latin typeface="Arial"/>
                        </a:rPr>
                        <a:t>Keg Steakhouse &amp; Bar</a:t>
                      </a:r>
                    </a:p>
                  </a:txBody>
                  <a:tcPr marL="9525" marR="9525" marT="9525" marB="0"/>
                </a:tc>
                <a:tc>
                  <a:txBody>
                    <a:bodyPr/>
                    <a:lstStyle/>
                    <a:p>
                      <a:pPr algn="l" fontAlgn="t"/>
                      <a:r>
                        <a:rPr lang="en-US" sz="800" b="0" i="0" u="none" strike="noStrike" dirty="0">
                          <a:latin typeface="Arial"/>
                        </a:rPr>
                        <a:t>Blue Cheese Burger</a:t>
                      </a:r>
                    </a:p>
                  </a:txBody>
                  <a:tcPr marL="9525" marR="9525" marT="9525" marB="0"/>
                </a:tc>
                <a:tc>
                  <a:txBody>
                    <a:bodyPr/>
                    <a:lstStyle/>
                    <a:p>
                      <a:pPr algn="l" fontAlgn="t"/>
                      <a:r>
                        <a:rPr lang="en-US" sz="700" b="0" i="0" u="none" strike="noStrike" dirty="0">
                          <a:latin typeface="Arial"/>
                        </a:rPr>
                        <a:t>Blue Cheese Burger grilled prime rib of beef meat, topped with blue cheese dressing, fried onion strings, lettuce, tomato, fries or caesar salad</a:t>
                      </a:r>
                    </a:p>
                  </a:txBody>
                  <a:tcPr marL="9525" marR="9525" marT="9525" marB="0"/>
                </a:tc>
              </a:tr>
              <a:tr h="365462">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600" b="0" i="0" u="none" strike="noStrike" dirty="0">
                        <a:latin typeface="Arial"/>
                      </a:endParaRPr>
                    </a:p>
                  </a:txBody>
                  <a:tcPr marL="7458" marR="7458" marT="7458" marB="0"/>
                </a:tc>
                <a:tc>
                  <a:txBody>
                    <a:bodyPr/>
                    <a:lstStyle/>
                    <a:p>
                      <a:pPr algn="l" fontAlgn="t"/>
                      <a:endParaRPr lang="en-US" sz="500" b="0" i="0" u="none" strike="noStrike" dirty="0">
                        <a:latin typeface="Arial"/>
                      </a:endParaRPr>
                    </a:p>
                  </a:txBody>
                  <a:tcPr marL="7458" marR="7458" marT="7458" marB="0"/>
                </a:tc>
              </a:tr>
            </a:tbl>
          </a:graphicData>
        </a:graphic>
      </p:graphicFrame>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arketingPlan">
  <a:themeElements>
    <a:clrScheme name="Custom 4">
      <a:dk1>
        <a:sysClr val="windowText" lastClr="000000"/>
      </a:dk1>
      <a:lt1>
        <a:sysClr val="window" lastClr="FFFFFF"/>
      </a:lt1>
      <a:dk2>
        <a:srgbClr val="7F7F7F"/>
      </a:dk2>
      <a:lt2>
        <a:srgbClr val="EEECE1"/>
      </a:lt2>
      <a:accent1>
        <a:srgbClr val="4F81BD"/>
      </a:accent1>
      <a:accent2>
        <a:srgbClr val="DA0000"/>
      </a:accent2>
      <a:accent3>
        <a:srgbClr val="595959"/>
      </a:accent3>
      <a:accent4>
        <a:srgbClr val="009900"/>
      </a:accent4>
      <a:accent5>
        <a:srgbClr val="366092"/>
      </a:accent5>
      <a:accent6>
        <a:srgbClr val="F79646"/>
      </a:accent6>
      <a:hlink>
        <a:srgbClr val="CC0000"/>
      </a:hlink>
      <a:folHlink>
        <a:srgbClr val="262626"/>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0" ma:contentTypeDescription="Create a new document." ma:contentTypeScope="" ma:versionID="b6358c8e9ccf10d22debe3a56dce56ac"/>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5A02443-2DE0-4C57-840C-B4B9D2AAE32A}">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A2A480B8-3456-4B25-BAE1-06933799A7F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409B7AB-6D4F-45DE-BE54-BEF364C3A0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MarketingPlan</Template>
  <TotalTime>0</TotalTime>
  <Words>8621</Words>
  <Application>Microsoft Office PowerPoint</Application>
  <PresentationFormat>On-screen Show (4:3)</PresentationFormat>
  <Paragraphs>800</Paragraphs>
  <Slides>30</Slides>
  <Notes>28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MarketingPlan</vt:lpstr>
      <vt:lpstr>  Potato Sides with Burgers and Hot dogs </vt:lpstr>
      <vt:lpstr>Menu Incidence of Burgers and Hot Dogs on the Menu</vt:lpstr>
      <vt:lpstr>Leading Potatoes on the Menu as Side Options with Burgers/Dogs</vt:lpstr>
      <vt:lpstr>Leading Potatoes on the Menu as Side Options with Burgers/Dogs</vt:lpstr>
      <vt:lpstr>Leading Potatoes on the Menu as Side Options with Burgers/Dogs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Research Methodology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2010-11-01T00:05:39Z</dcterms:created>
  <dcterms:modified xsi:type="dcterms:W3CDTF">2011-06-13T16:16:19Z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TC101079699990</vt:lpwstr>
  </property>
</Properties>
</file>